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6" r:id="rId4"/>
    <p:sldMasterId id="2147483674" r:id="rId5"/>
    <p:sldMasterId id="2147483679" r:id="rId6"/>
    <p:sldMasterId id="2147483684" r:id="rId7"/>
    <p:sldMasterId id="2147483726" r:id="rId8"/>
  </p:sldMasterIdLst>
  <p:notesMasterIdLst>
    <p:notesMasterId r:id="rId12"/>
  </p:notesMasterIdLst>
  <p:sldIdLst>
    <p:sldId id="304" r:id="rId9"/>
    <p:sldId id="7829" r:id="rId10"/>
    <p:sldId id="7959" r:id="rId11"/>
    <p:sldId id="8005" r:id="rId13"/>
    <p:sldId id="8007" r:id="rId14"/>
    <p:sldId id="8008" r:id="rId15"/>
    <p:sldId id="8010" r:id="rId16"/>
    <p:sldId id="8009" r:id="rId17"/>
    <p:sldId id="8006" r:id="rId18"/>
    <p:sldId id="7825" r:id="rId19"/>
    <p:sldId id="7787" r:id="rId20"/>
    <p:sldId id="7834" r:id="rId21"/>
    <p:sldId id="7786" r:id="rId22"/>
    <p:sldId id="7849" r:id="rId23"/>
    <p:sldId id="7823" r:id="rId24"/>
    <p:sldId id="7846" r:id="rId25"/>
    <p:sldId id="7847" r:id="rId26"/>
    <p:sldId id="7796" r:id="rId27"/>
    <p:sldId id="7798" r:id="rId28"/>
    <p:sldId id="7820" r:id="rId29"/>
    <p:sldId id="7884" r:id="rId30"/>
    <p:sldId id="7799" r:id="rId31"/>
    <p:sldId id="7800" r:id="rId32"/>
    <p:sldId id="7921" r:id="rId33"/>
    <p:sldId id="7920" r:id="rId34"/>
    <p:sldId id="7802" r:id="rId35"/>
    <p:sldId id="7803" r:id="rId36"/>
    <p:sldId id="7822" r:id="rId37"/>
    <p:sldId id="7915" r:id="rId38"/>
    <p:sldId id="7805" r:id="rId39"/>
    <p:sldId id="7843" r:id="rId40"/>
    <p:sldId id="7845" r:id="rId41"/>
    <p:sldId id="7850" r:id="rId42"/>
    <p:sldId id="7844" r:id="rId43"/>
    <p:sldId id="7809" r:id="rId44"/>
    <p:sldId id="7886" r:id="rId45"/>
    <p:sldId id="7918" r:id="rId46"/>
    <p:sldId id="7811" r:id="rId47"/>
    <p:sldId id="7813" r:id="rId48"/>
    <p:sldId id="7851" r:id="rId49"/>
    <p:sldId id="7919" r:id="rId50"/>
    <p:sldId id="7916" r:id="rId51"/>
    <p:sldId id="7815" r:id="rId52"/>
    <p:sldId id="7816" r:id="rId53"/>
    <p:sldId id="7852" r:id="rId54"/>
    <p:sldId id="7922" r:id="rId55"/>
    <p:sldId id="7923" r:id="rId56"/>
    <p:sldId id="7952" r:id="rId57"/>
    <p:sldId id="7855" r:id="rId58"/>
    <p:sldId id="7854" r:id="rId59"/>
    <p:sldId id="7926" r:id="rId60"/>
    <p:sldId id="7853" r:id="rId61"/>
    <p:sldId id="7839" r:id="rId62"/>
    <p:sldId id="7840" r:id="rId63"/>
  </p:sldIdLst>
  <p:sldSz cx="12192000" cy="6858000"/>
  <p:notesSz cx="6735445" cy="9865995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ZHIWEI230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A23"/>
    <a:srgbClr val="000000"/>
    <a:srgbClr val="FFFFFF"/>
    <a:srgbClr val="F3774B"/>
    <a:srgbClr val="FC6C1C"/>
    <a:srgbClr val="FECEAF"/>
    <a:srgbClr val="FFEBDF"/>
    <a:srgbClr val="FC5A04"/>
    <a:srgbClr val="5B9BD5"/>
    <a:srgbClr val="FCE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194" autoAdjust="0"/>
    <p:restoredTop sz="84896" autoAdjust="0"/>
  </p:normalViewPr>
  <p:slideViewPr>
    <p:cSldViewPr snapToGrid="0">
      <p:cViewPr varScale="1">
        <p:scale>
          <a:sx n="72" d="100"/>
          <a:sy n="72" d="100"/>
        </p:scale>
        <p:origin x="231" y="36"/>
      </p:cViewPr>
      <p:guideLst/>
    </p:cSldViewPr>
  </p:slideViewPr>
  <p:outlineViewPr>
    <p:cViewPr>
      <p:scale>
        <a:sx n="33" d="100"/>
        <a:sy n="33" d="100"/>
      </p:scale>
      <p:origin x="0" y="-13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79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8" Type="http://schemas.openxmlformats.org/officeDocument/2006/relationships/tags" Target="tags/tag121.xml"/><Relationship Id="rId67" Type="http://schemas.openxmlformats.org/officeDocument/2006/relationships/commentAuthors" Target="commentAuthors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88417-6737-4F20-A22D-5038F03E27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9FE43-54E4-4532-AB4E-D7044BDB63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latin typeface="Arial" panose="020B0604020202090204" pitchFamily="34" charset="0"/>
              </a:rPr>
              <a:t>Notes view: </a:t>
            </a:r>
            <a:fld id="{128CEAFE-FA94-43E5-B0FF-D47E1CCDD1B4}" type="slidenum">
              <a:rPr lang="en-US" smtClean="0">
                <a:latin typeface="Arial" panose="020B0604020202090204" pitchFamily="34" charset="0"/>
              </a:rPr>
            </a:fld>
            <a:endParaRPr 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6a60aa4a-2f8a-4f2a-a649-68de78fb670d.source.default.zh-Hans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dbbbf44e-dbcb-4c54-9757-b1f991fce33d.source.default.zh-Hans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5245f52b-2e15-4f1e-81da-628c717355a6.source.3.zh-Hans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27a6a2c5-9de4-4657-8419-502e16d36375.source.default.zh-Hans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6da85851-eea6-4c1c-9fdd-c0c7fcd7c3a4.source.3.zh-Hans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9B2A1E-669E-456B-A33C-095540FA4F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9B2A1E-669E-456B-A33C-095540FA4F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70848c13-7681-44c3-be63-89952386c303.source.4.zh-Hans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BAF2A-B706-447D-B949-457F7B61B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tags" Target="../tags/tag2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tags" Target="../tags/tag10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5.bin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Relationship Id="rId3" Type="http://schemas.openxmlformats.org/officeDocument/2006/relationships/tags" Target="../tags/tag11.xm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Relationship Id="rId3" Type="http://schemas.openxmlformats.org/officeDocument/2006/relationships/tags" Target="../tags/tag13.xml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tags" Target="../tags/tag4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2.bin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tags" Target="../tags/tag16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8.bin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10.bin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image" Target="../media/image17.png"/><Relationship Id="rId5" Type="http://schemas.openxmlformats.org/officeDocument/2006/relationships/tags" Target="../tags/tag21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1.bin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tags" Target="../tags/tag25.xml"/><Relationship Id="rId7" Type="http://schemas.openxmlformats.org/officeDocument/2006/relationships/oleObject" Target="../embeddings/oleObject13.bin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2.bin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image" Target="../media/image16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14.bin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5.v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17.bin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image" Target="../media/image17.png"/><Relationship Id="rId5" Type="http://schemas.openxmlformats.org/officeDocument/2006/relationships/tags" Target="../tags/tag32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8.bin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7.vml"/><Relationship Id="rId8" Type="http://schemas.openxmlformats.org/officeDocument/2006/relationships/tags" Target="../tags/tag36.xml"/><Relationship Id="rId7" Type="http://schemas.openxmlformats.org/officeDocument/2006/relationships/oleObject" Target="../embeddings/oleObject20.bin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9.bin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image" Target="../media/image16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21.bin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tags" Target="../tags/tag42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24.bin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tags" Target="../tags/tag44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25.bin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tags" Target="../tags/tag46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26.bin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tags" Target="../tags/tag6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3.bin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3.vml"/><Relationship Id="rId4" Type="http://schemas.openxmlformats.org/officeDocument/2006/relationships/image" Target="../media/image19.png"/><Relationship Id="rId3" Type="http://schemas.openxmlformats.org/officeDocument/2006/relationships/oleObject" Target="../embeddings/oleObject27.bin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tags" Target="../tags/tag51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29.bin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tags" Target="../tags/tag53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30.bin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tags" Target="../tags/tag55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31.bin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6697" y="2155"/>
            <a:ext cx="11168799" cy="68508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/>
          <a:stretch>
            <a:fillRect/>
          </a:stretch>
        </p:blipFill>
        <p:spPr>
          <a:xfrm>
            <a:off x="1045815" y="5038"/>
            <a:ext cx="11146185" cy="68529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252" y="3597"/>
            <a:ext cx="12185496" cy="6850806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41424" y="4001310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639824" y="1904099"/>
            <a:ext cx="6449229" cy="18518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48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dirty="0"/>
          </a:p>
        </p:txBody>
      </p:sp>
      <p:sp>
        <p:nvSpPr>
          <p:cNvPr id="23" name="文本占位符 5"/>
          <p:cNvSpPr txBox="1"/>
          <p:nvPr userDrawn="1"/>
        </p:nvSpPr>
        <p:spPr>
          <a:xfrm>
            <a:off x="667674" y="4385323"/>
            <a:ext cx="3962401" cy="252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solidFill>
                  <a:srgbClr val="8F8F8F"/>
                </a:solidFill>
              </a:rPr>
              <a:t>www.pingan</a:t>
            </a:r>
            <a:r>
              <a:rPr lang="en-US" altLang="zh-CN" b="0">
                <a:solidFill>
                  <a:srgbClr val="8F8F8F"/>
                </a:solidFill>
              </a:rPr>
              <a:t>.cn </a:t>
            </a:r>
            <a:endParaRPr lang="en-US" altLang="zh-CN" b="0" dirty="0">
              <a:solidFill>
                <a:srgbClr val="8F8F8F"/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34599" y="4203138"/>
            <a:ext cx="4051702" cy="25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</a:pPr>
            <a:r>
              <a:rPr lang="zh-CN" altLang="en-US" sz="1400" kern="800" spc="3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专业，让生活更简单</a:t>
            </a:r>
            <a:endParaRPr lang="zh-CN" altLang="en-US" sz="1400" kern="800" spc="3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/>
          <p:cNvSpPr>
            <a:spLocks noGrp="1"/>
          </p:cNvSpPr>
          <p:nvPr>
            <p:ph type="pic" sz="quarter" idx="13" hasCustomPrompt="1"/>
          </p:nvPr>
        </p:nvSpPr>
        <p:spPr>
          <a:xfrm>
            <a:off x="1082839" y="654527"/>
            <a:ext cx="2160632" cy="1898542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824671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03259"/>
            <a:ext cx="11822373" cy="53744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221512" y="6392647"/>
            <a:ext cx="702345" cy="2939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6290733" y="8546253"/>
            <a:ext cx="36576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80532" y="8546253"/>
            <a:ext cx="48768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481733" y="8546253"/>
            <a:ext cx="4876800" cy="365760"/>
          </a:xfr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0506"/>
          </a:xfrm>
          <a:prstGeom prst="rect">
            <a:avLst/>
          </a:prstGeom>
        </p:spPr>
      </p:pic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95000">
                <a:schemeClr val="accent1">
                  <a:lumMod val="0"/>
                  <a:lumOff val="100000"/>
                  <a:alpha val="0"/>
                </a:schemeClr>
              </a:gs>
              <a:gs pos="44000">
                <a:schemeClr val="accent2">
                  <a:alpha val="80000"/>
                </a:schemeClr>
              </a:gs>
              <a:gs pos="0">
                <a:schemeClr val="accent1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5184" y="3212976"/>
            <a:ext cx="7567612" cy="108012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此处编辑标题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435184" y="4444190"/>
            <a:ext cx="7567612" cy="7850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此处编辑副标题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"/>
          <p:cNvSpPr/>
          <p:nvPr userDrawn="1"/>
        </p:nvSpPr>
        <p:spPr bwMode="auto">
          <a:xfrm flipH="1">
            <a:off x="4493" y="2451820"/>
            <a:ext cx="12190413" cy="198529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495" y="2970699"/>
            <a:ext cx="12190413" cy="9475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谢谢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D3DB80-B894-403A-B48E-6FDC1A72010E}" type="slidenum">
              <a:rPr lang="zh-CN" altLang="en-US" sz="1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/>
                <a:ea typeface="微软雅黑" panose="020B0503020204020204" charset="-122"/>
              </a:rPr>
            </a:fld>
            <a:endParaRPr lang="zh-CN" altLang="en-US" sz="1200" b="1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21920"/>
            <a:ext cx="11822373" cy="845820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70302020209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70302020209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132132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-11413" r="28311" b="-8087"/>
          <a:stretch>
            <a:fillRect/>
          </a:stretch>
        </p:blipFill>
        <p:spPr bwMode="auto">
          <a:xfrm>
            <a:off x="-2" y="6537324"/>
            <a:ext cx="12192001" cy="335915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/>
          <p:nvPr userDrawn="1"/>
        </p:nvSpPr>
        <p:spPr>
          <a:xfrm>
            <a:off x="335360" y="241511"/>
            <a:ext cx="11390032" cy="431136"/>
          </a:xfrm>
          <a:prstGeom prst="rect">
            <a:avLst/>
          </a:prstGeom>
        </p:spPr>
        <p:txBody>
          <a:bodyPr lIns="0" rIns="47997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342967" y="65348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algn="r">
              <a:defRPr/>
            </a:pPr>
            <a:r>
              <a:rPr lang="zh-CN" altLang="en-US"/>
              <a:t>第</a:t>
            </a:r>
            <a:fld id="{05D54425-7CA0-47B8-BF13-C0F370DB0253}" type="slidenum">
              <a:rPr lang="zh-CN" altLang="en-US" smtClean="0"/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9" name="Picture 2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25" y="6644961"/>
            <a:ext cx="1387290" cy="12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/>
          <p:cNvSpPr>
            <a:spLocks noGrp="1"/>
          </p:cNvSpPr>
          <p:nvPr>
            <p:ph type="pic" sz="quarter" idx="12" hasCustomPrompt="1"/>
          </p:nvPr>
        </p:nvSpPr>
        <p:spPr>
          <a:xfrm>
            <a:off x="791727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3" hasCustomPrompt="1"/>
          </p:nvPr>
        </p:nvSpPr>
        <p:spPr>
          <a:xfrm>
            <a:off x="4453048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4" hasCustomPrompt="1"/>
          </p:nvPr>
        </p:nvSpPr>
        <p:spPr>
          <a:xfrm>
            <a:off x="8114371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12930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email"/>
          <a:srcRect r="6177"/>
          <a:stretch>
            <a:fillRect/>
          </a:stretch>
        </p:blipFill>
        <p:spPr bwMode="auto">
          <a:xfrm>
            <a:off x="295564" y="0"/>
            <a:ext cx="118964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 bwMode="black">
          <a:xfrm>
            <a:off x="115021" y="2004291"/>
            <a:ext cx="9415624" cy="2292405"/>
          </a:xfrm>
          <a:prstGeom prst="rect">
            <a:avLst/>
          </a:prstGeom>
          <a:solidFill>
            <a:srgbClr val="EA540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sym typeface="Trebuchet MS" panose="020B0703020202090204" pitchFamily="34" charset="0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305368" y="6207842"/>
            <a:ext cx="4681760" cy="327148"/>
          </a:xfrm>
          <a:prstGeom prst="rect">
            <a:avLst/>
          </a:prstGeom>
          <a:noFill/>
        </p:spPr>
        <p:txBody>
          <a:bodyPr anchor="ctr"/>
          <a:lstStyle>
            <a:lvl1pPr algn="r">
              <a:lnSpc>
                <a:spcPct val="110000"/>
              </a:lnSpc>
              <a:buNone/>
              <a:defRPr sz="1600" b="1" cap="all" baseline="0">
                <a:solidFill>
                  <a:srgbClr val="FFFFFF"/>
                </a:solidFill>
                <a:latin typeface="+mn-lt"/>
                <a:sym typeface="Trebuchet MS" panose="020B070302020209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3834054"/>
            <a:ext cx="7607902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2000" b="0" baseline="0">
                <a:solidFill>
                  <a:schemeClr val="bg1"/>
                </a:solidFill>
                <a:latin typeface="+mn-lt"/>
                <a:sym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2257799"/>
            <a:ext cx="7607902" cy="1431161"/>
          </a:xfrm>
          <a:prstGeom prst="rect">
            <a:avLst/>
          </a:prstGeom>
        </p:spPr>
        <p:txBody>
          <a:bodyPr vert="horz" wrap="square" anchor="ctr">
            <a:noAutofit/>
          </a:bodyPr>
          <a:lstStyle>
            <a:lvl1pPr algn="l">
              <a:lnSpc>
                <a:spcPct val="93000"/>
              </a:lnSpc>
              <a:defRPr sz="5000" b="1" baseline="0">
                <a:solidFill>
                  <a:schemeClr val="bg1"/>
                </a:solidFill>
                <a:latin typeface="+mj-lt"/>
                <a:sym typeface="Trebuchet MS" panose="020B0703020202090204" pitchFamily="34" charset="0"/>
              </a:defRPr>
            </a:lvl1pPr>
          </a:lstStyle>
          <a:p>
            <a:r>
              <a:rPr lang="en-US" altLang="zh-CN" dirty="0"/>
              <a:t>Title in Title Case</a:t>
            </a:r>
            <a:endParaRPr 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652637" y="297259"/>
            <a:ext cx="1150838" cy="432048"/>
            <a:chOff x="13103547" y="829734"/>
            <a:chExt cx="2203232" cy="82728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3586494" y="885667"/>
              <a:ext cx="1720285" cy="720000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 userDrawn="1"/>
          </p:nvGrpSpPr>
          <p:grpSpPr>
            <a:xfrm>
              <a:off x="13103547" y="829734"/>
              <a:ext cx="171450" cy="827288"/>
              <a:chOff x="12841961" y="829734"/>
              <a:chExt cx="171450" cy="827288"/>
            </a:xfrm>
          </p:grpSpPr>
          <p:cxnSp>
            <p:nvCxnSpPr>
              <p:cNvPr id="28" name="直接连接符 27"/>
              <p:cNvCxnSpPr/>
              <p:nvPr userDrawn="1"/>
            </p:nvCxnSpPr>
            <p:spPr>
              <a:xfrm>
                <a:off x="12841961" y="829734"/>
                <a:ext cx="0" cy="827288"/>
              </a:xfrm>
              <a:prstGeom prst="line">
                <a:avLst/>
              </a:prstGeom>
              <a:ln w="5715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/>
            </p:nvCxnSpPr>
            <p:spPr>
              <a:xfrm>
                <a:off x="13013411" y="829734"/>
                <a:ext cx="0" cy="827288"/>
              </a:xfrm>
              <a:prstGeom prst="line">
                <a:avLst/>
              </a:prstGeom>
              <a:ln w="2540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直接连接符 4"/>
          <p:cNvCxnSpPr/>
          <p:nvPr/>
        </p:nvCxnSpPr>
        <p:spPr>
          <a:xfrm>
            <a:off x="953729" y="3762866"/>
            <a:ext cx="860322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3200" y="0"/>
            <a:ext cx="0" cy="685800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70302020209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70302020209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email"/>
          <a:srcRect r="570"/>
          <a:stretch>
            <a:fillRect/>
          </a:stretch>
        </p:blipFill>
        <p:spPr>
          <a:xfrm>
            <a:off x="0" y="1260057"/>
            <a:ext cx="12192000" cy="487604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70302020209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70302020209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  <p:graphicFrame>
        <p:nvGraphicFramePr>
          <p:cNvPr id="6" name="对象 5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7" imgW="0" imgH="0" progId="TCLayout.ActiveDocument.1">
                  <p:embed/>
                </p:oleObj>
              </mc:Choice>
              <mc:Fallback>
                <p:oleObj name="think-cell 幻灯片" r:id="rId7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Simple" hidden="1"/>
          <p:cNvSpPr txBox="1"/>
          <p:nvPr userDrawn="1">
            <p:custDataLst>
              <p:tags r:id="rId8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70302020209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70302020209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-2377" y="2383"/>
            <a:ext cx="12194377" cy="685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3174" y="2287437"/>
            <a:ext cx="12195173" cy="2282287"/>
          </a:xfrm>
          <a:prstGeom prst="rect">
            <a:avLst/>
          </a:prstGeom>
          <a:solidFill>
            <a:schemeClr val="accent1">
              <a:lumMod val="75000"/>
              <a:alpha val="85098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zh-CN" alt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215356" y="2457030"/>
            <a:ext cx="7758113" cy="1943100"/>
          </a:xfrm>
        </p:spPr>
        <p:txBody>
          <a:bodyPr anchor="ctr"/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dirty="0"/>
              <a:t>Click to add content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174" y="4643437"/>
            <a:ext cx="12195173" cy="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12930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email"/>
          <a:srcRect r="6177"/>
          <a:stretch>
            <a:fillRect/>
          </a:stretch>
        </p:blipFill>
        <p:spPr bwMode="auto">
          <a:xfrm>
            <a:off x="295564" y="0"/>
            <a:ext cx="118964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 bwMode="black">
          <a:xfrm>
            <a:off x="115021" y="2004291"/>
            <a:ext cx="9415624" cy="2292405"/>
          </a:xfrm>
          <a:prstGeom prst="rect">
            <a:avLst/>
          </a:prstGeom>
          <a:solidFill>
            <a:srgbClr val="EA540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sym typeface="Trebuchet MS" panose="020B0703020202090204" pitchFamily="34" charset="0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305368" y="6207842"/>
            <a:ext cx="4681760" cy="327148"/>
          </a:xfrm>
          <a:prstGeom prst="rect">
            <a:avLst/>
          </a:prstGeom>
          <a:noFill/>
        </p:spPr>
        <p:txBody>
          <a:bodyPr anchor="ctr"/>
          <a:lstStyle>
            <a:lvl1pPr algn="r">
              <a:lnSpc>
                <a:spcPct val="110000"/>
              </a:lnSpc>
              <a:buNone/>
              <a:defRPr sz="1600" b="1" cap="all" baseline="0">
                <a:solidFill>
                  <a:srgbClr val="FFFFFF"/>
                </a:solidFill>
                <a:latin typeface="+mn-lt"/>
                <a:sym typeface="Trebuchet MS" panose="020B070302020209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3834054"/>
            <a:ext cx="7607902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2000" b="0" baseline="0">
                <a:solidFill>
                  <a:schemeClr val="bg1"/>
                </a:solidFill>
                <a:latin typeface="+mn-lt"/>
                <a:sym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2257799"/>
            <a:ext cx="7607902" cy="1431161"/>
          </a:xfrm>
          <a:prstGeom prst="rect">
            <a:avLst/>
          </a:prstGeom>
        </p:spPr>
        <p:txBody>
          <a:bodyPr vert="horz" wrap="square" anchor="ctr">
            <a:noAutofit/>
          </a:bodyPr>
          <a:lstStyle>
            <a:lvl1pPr algn="l">
              <a:lnSpc>
                <a:spcPct val="93000"/>
              </a:lnSpc>
              <a:defRPr sz="5000" b="1" baseline="0">
                <a:solidFill>
                  <a:schemeClr val="bg1"/>
                </a:solidFill>
                <a:latin typeface="+mj-lt"/>
                <a:sym typeface="Trebuchet MS" panose="020B0703020202090204" pitchFamily="34" charset="0"/>
              </a:defRPr>
            </a:lvl1pPr>
          </a:lstStyle>
          <a:p>
            <a:r>
              <a:rPr lang="en-US" altLang="zh-CN" dirty="0"/>
              <a:t>Title in Title Case</a:t>
            </a:r>
            <a:endParaRPr 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652637" y="297259"/>
            <a:ext cx="1150838" cy="432048"/>
            <a:chOff x="13103547" y="829734"/>
            <a:chExt cx="2203232" cy="82728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3586494" y="885667"/>
              <a:ext cx="1720285" cy="720000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 userDrawn="1"/>
          </p:nvGrpSpPr>
          <p:grpSpPr>
            <a:xfrm>
              <a:off x="13103547" y="829734"/>
              <a:ext cx="171450" cy="827288"/>
              <a:chOff x="12841961" y="829734"/>
              <a:chExt cx="171450" cy="827288"/>
            </a:xfrm>
          </p:grpSpPr>
          <p:cxnSp>
            <p:nvCxnSpPr>
              <p:cNvPr id="28" name="直接连接符 27"/>
              <p:cNvCxnSpPr/>
              <p:nvPr userDrawn="1"/>
            </p:nvCxnSpPr>
            <p:spPr>
              <a:xfrm>
                <a:off x="12841961" y="829734"/>
                <a:ext cx="0" cy="827288"/>
              </a:xfrm>
              <a:prstGeom prst="line">
                <a:avLst/>
              </a:prstGeom>
              <a:ln w="5715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/>
            </p:nvCxnSpPr>
            <p:spPr>
              <a:xfrm>
                <a:off x="13013411" y="829734"/>
                <a:ext cx="0" cy="827288"/>
              </a:xfrm>
              <a:prstGeom prst="line">
                <a:avLst/>
              </a:prstGeom>
              <a:ln w="2540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直接连接符 4"/>
          <p:cNvCxnSpPr/>
          <p:nvPr/>
        </p:nvCxnSpPr>
        <p:spPr>
          <a:xfrm>
            <a:off x="953729" y="3762866"/>
            <a:ext cx="860322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3200" y="0"/>
            <a:ext cx="0" cy="685800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70302020209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70302020209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email"/>
          <a:srcRect r="570"/>
          <a:stretch>
            <a:fillRect/>
          </a:stretch>
        </p:blipFill>
        <p:spPr>
          <a:xfrm>
            <a:off x="0" y="1260057"/>
            <a:ext cx="12192000" cy="487604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2d2fdfb8da93606a4b836a6cf30fcbf570dc6d9178c0b-ai3vDw.jpeg" descr="72d2fdfb8da93606a4b836a6cf30fcbf570dc6d9178c0b-ai3vDw.jpeg"/>
          <p:cNvPicPr>
            <a:picLocks noChangeAspect="1"/>
          </p:cNvPicPr>
          <p:nvPr userDrawn="1"/>
        </p:nvPicPr>
        <p:blipFill rotWithShape="1">
          <a:blip r:embed="rId2"/>
          <a:srcRect b="4492"/>
          <a:stretch>
            <a:fillRect/>
          </a:stretch>
        </p:blipFill>
        <p:spPr>
          <a:xfrm>
            <a:off x="0" y="1"/>
            <a:ext cx="12231566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矩形"/>
          <p:cNvSpPr/>
          <p:nvPr userDrawn="1"/>
        </p:nvSpPr>
        <p:spPr>
          <a:xfrm>
            <a:off x="0" y="10581"/>
            <a:ext cx="12231566" cy="6847420"/>
          </a:xfrm>
          <a:prstGeom prst="rect">
            <a:avLst/>
          </a:prstGeom>
          <a:solidFill>
            <a:srgbClr val="000000">
              <a:alpha val="301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70302020209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70302020209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  <p:graphicFrame>
        <p:nvGraphicFramePr>
          <p:cNvPr id="6" name="对象 5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7" imgW="0" imgH="0" progId="TCLayout.ActiveDocument.1">
                  <p:embed/>
                </p:oleObj>
              </mc:Choice>
              <mc:Fallback>
                <p:oleObj name="think-cell 幻灯片" r:id="rId7" imgW="0" imgH="0" progId="TCLayout.ActiveDocument.1">
                  <p:embed/>
                  <p:pic>
                    <p:nvPicPr>
                      <p:cNvPr id="0" name="对象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Simple" hidden="1"/>
          <p:cNvSpPr txBox="1"/>
          <p:nvPr userDrawn="1">
            <p:custDataLst>
              <p:tags r:id="rId8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70302020209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70302020209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-2377" y="2383"/>
            <a:ext cx="12194377" cy="685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3174" y="2287437"/>
            <a:ext cx="12195173" cy="2282287"/>
          </a:xfrm>
          <a:prstGeom prst="rect">
            <a:avLst/>
          </a:prstGeom>
          <a:solidFill>
            <a:schemeClr val="accent1">
              <a:lumMod val="75000"/>
              <a:alpha val="85098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zh-CN" alt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215356" y="2457030"/>
            <a:ext cx="7758113" cy="1943100"/>
          </a:xfrm>
        </p:spPr>
        <p:txBody>
          <a:bodyPr anchor="ctr"/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dirty="0"/>
              <a:t>Click to add content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174" y="4643437"/>
            <a:ext cx="12195173" cy="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824671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03259"/>
            <a:ext cx="11822373" cy="53744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2d2fdfb8da93606a4b836a6cf30fcbf570dc6d9178c0b-ai3vDw.jpeg" descr="72d2fdfb8da93606a4b836a6cf30fcbf570dc6d9178c0b-ai3vDw.jpeg"/>
          <p:cNvPicPr>
            <a:picLocks noChangeAspect="1"/>
          </p:cNvPicPr>
          <p:nvPr userDrawn="1"/>
        </p:nvPicPr>
        <p:blipFill rotWithShape="1">
          <a:blip r:embed="rId2"/>
          <a:srcRect b="4492"/>
          <a:stretch>
            <a:fillRect/>
          </a:stretch>
        </p:blipFill>
        <p:spPr>
          <a:xfrm>
            <a:off x="0" y="1"/>
            <a:ext cx="12231566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矩形"/>
          <p:cNvSpPr/>
          <p:nvPr userDrawn="1"/>
        </p:nvSpPr>
        <p:spPr>
          <a:xfrm>
            <a:off x="0" y="10581"/>
            <a:ext cx="12231566" cy="6847420"/>
          </a:xfrm>
          <a:prstGeom prst="rect">
            <a:avLst/>
          </a:prstGeom>
          <a:solidFill>
            <a:srgbClr val="000000">
              <a:alpha val="301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6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  <a:cs typeface="+mn-cs"/>
                <a:sym typeface="Trebuchet MS" panose="020B0703020202090204" pitchFamily="34" charset="0"/>
              </a:rPr>
              <a:t>【</a:t>
            </a:r>
            <a:r>
              <a: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  <a:cs typeface="+mn-cs"/>
                <a:sym typeface="Trebuchet MS" panose="020B0703020202090204" pitchFamily="34" charset="0"/>
              </a:rPr>
              <a:t>材料汇总</a:t>
            </a:r>
            <a:r>
              <a:rPr kumimoji="0" lang="en-US" altLang="zh-CN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  <a:cs typeface="+mn-cs"/>
                <a:sym typeface="Trebuchet MS" panose="020B0703020202090204" pitchFamily="34" charset="0"/>
              </a:rPr>
              <a:t>】201809CIO office sample sldies v5.pptx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+mn-cs"/>
              <a:sym typeface="Trebuchet MS" panose="020B070302020209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1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203223" y="6461080"/>
            <a:ext cx="11051664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Trebuchet MS" panose="020B0703020202090204" pitchFamily="34" charset="0"/>
              </a:rPr>
              <a:t>申明：本材料仅供集团内部学习交流使用，严禁出于商业目的使用，以避免不必要的纠纷。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Trebuchet MS" panose="020B0703020202090204" pitchFamily="34" charset="0"/>
              </a:rPr>
              <a:t>		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Trebuchet MS" panose="020B0703020202090204" pitchFamily="34" charset="0"/>
            </a:endParaRPr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016697" y="10123"/>
            <a:ext cx="11168799" cy="6844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5" y="0"/>
            <a:ext cx="1114618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41424" y="4676044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31"/>
          <p:cNvSpPr>
            <a:spLocks noGrp="1"/>
          </p:cNvSpPr>
          <p:nvPr>
            <p:ph type="body" sz="quarter" idx="10" hasCustomPrompt="1"/>
          </p:nvPr>
        </p:nvSpPr>
        <p:spPr>
          <a:xfrm>
            <a:off x="639824" y="1727200"/>
            <a:ext cx="7241433" cy="280279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zh-CN" altLang="en-US" sz="54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/>
              <a:t>平安集团</a:t>
            </a:r>
            <a:endParaRPr lang="en-US" altLang="zh-CN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248" y="555357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Speaker name and title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28248" y="584820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en-US" sz="160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ate &amp; Time</a:t>
            </a:r>
            <a:endParaRPr lang="en-US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/>
          <p:cNvSpPr>
            <a:spLocks noGrp="1"/>
          </p:cNvSpPr>
          <p:nvPr>
            <p:ph type="pic" sz="quarter" idx="12" hasCustomPrompt="1"/>
          </p:nvPr>
        </p:nvSpPr>
        <p:spPr>
          <a:xfrm>
            <a:off x="791727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3" hasCustomPrompt="1"/>
          </p:nvPr>
        </p:nvSpPr>
        <p:spPr>
          <a:xfrm>
            <a:off x="4453048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4" hasCustomPrompt="1"/>
          </p:nvPr>
        </p:nvSpPr>
        <p:spPr>
          <a:xfrm>
            <a:off x="8114371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79F964-9077-479C-84FE-FD00BAF7521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标题 19"/>
          <p:cNvSpPr>
            <a:spLocks noGrp="1"/>
          </p:cNvSpPr>
          <p:nvPr>
            <p:ph type="title"/>
          </p:nvPr>
        </p:nvSpPr>
        <p:spPr>
          <a:xfrm>
            <a:off x="5774803" y="3504585"/>
            <a:ext cx="5745685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71" name="文本占位符 20"/>
          <p:cNvSpPr>
            <a:spLocks noGrp="1"/>
          </p:cNvSpPr>
          <p:nvPr>
            <p:ph type="body" idx="1"/>
          </p:nvPr>
        </p:nvSpPr>
        <p:spPr>
          <a:xfrm>
            <a:off x="5774803" y="4399935"/>
            <a:ext cx="5745685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70302020209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70302020209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6290733" y="8546253"/>
            <a:ext cx="36576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80532" y="8546253"/>
            <a:ext cx="48768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481733" y="8546253"/>
            <a:ext cx="4876800" cy="365760"/>
          </a:xfr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内容占位符 2"/>
          <p:cNvSpPr>
            <a:spLocks noGrp="1"/>
          </p:cNvSpPr>
          <p:nvPr>
            <p:ph orient="vert" sz="quarter" idx="10"/>
          </p:nvPr>
        </p:nvSpPr>
        <p:spPr>
          <a:xfrm>
            <a:off x="2707798" y="843179"/>
            <a:ext cx="7705725" cy="46878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016697" y="10123"/>
            <a:ext cx="11168799" cy="6844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5" y="0"/>
            <a:ext cx="1114618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94753" y="3848730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31"/>
          <p:cNvSpPr>
            <a:spLocks noGrp="1"/>
          </p:cNvSpPr>
          <p:nvPr>
            <p:ph type="body" sz="quarter" idx="10" hasCustomPrompt="1"/>
          </p:nvPr>
        </p:nvSpPr>
        <p:spPr>
          <a:xfrm>
            <a:off x="639824" y="1727200"/>
            <a:ext cx="7241433" cy="280279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zh-CN" altLang="en-US" sz="54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/>
              <a:t>平安集团</a:t>
            </a:r>
            <a:endParaRPr lang="en-US" altLang="zh-CN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248" y="555357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Speaker name and title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28248" y="584820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en-US" sz="160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ate &amp; Time</a:t>
            </a:r>
            <a:endParaRPr lang="en-US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FD17C161-E0A8-4D01-9947-85FD8942E9C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FD17C161-E0A8-4D01-9947-85FD8942E9C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-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36000">
                <a:srgbClr val="FEF6F4">
                  <a:alpha val="96000"/>
                </a:srgbClr>
              </a:gs>
              <a:gs pos="68000">
                <a:srgbClr val="FFFCFB">
                  <a:alpha val="80000"/>
                </a:srgbClr>
              </a:gs>
              <a:gs pos="85000">
                <a:schemeClr val="bg1">
                  <a:alpha val="76000"/>
                </a:schemeClr>
              </a:gs>
              <a:gs pos="0">
                <a:srgbClr val="FDEEE9"/>
              </a:gs>
              <a:gs pos="100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45" b="45"/>
          <a:stretch>
            <a:fillRect/>
          </a:stretch>
        </p:blipFill>
        <p:spPr>
          <a:xfrm>
            <a:off x="-21525" y="0"/>
            <a:ext cx="5710001" cy="6858000"/>
          </a:xfrm>
          <a:custGeom>
            <a:avLst/>
            <a:gdLst>
              <a:gd name="connsiteX0" fmla="*/ 0 w 5710001"/>
              <a:gd name="connsiteY0" fmla="*/ 0 h 6858000"/>
              <a:gd name="connsiteX1" fmla="*/ 5710001 w 5710001"/>
              <a:gd name="connsiteY1" fmla="*/ 0 h 6858000"/>
              <a:gd name="connsiteX2" fmla="*/ 2629113 w 5710001"/>
              <a:gd name="connsiteY2" fmla="*/ 6858000 h 6858000"/>
              <a:gd name="connsiteX3" fmla="*/ 0 w 5710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0001" h="6858000">
                <a:moveTo>
                  <a:pt x="0" y="0"/>
                </a:moveTo>
                <a:lnTo>
                  <a:pt x="5710001" y="0"/>
                </a:lnTo>
                <a:lnTo>
                  <a:pt x="2629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 userDrawn="1"/>
        </p:nvGrpSpPr>
        <p:grpSpPr>
          <a:xfrm>
            <a:off x="5634689" y="1816496"/>
            <a:ext cx="5884211" cy="45719"/>
            <a:chOff x="2913325" y="3817770"/>
            <a:chExt cx="5884211" cy="45719"/>
          </a:xfrm>
        </p:grpSpPr>
        <p:sp>
          <p:nvSpPr>
            <p:cNvPr id="5" name="矩形 4"/>
            <p:cNvSpPr/>
            <p:nvPr/>
          </p:nvSpPr>
          <p:spPr>
            <a:xfrm>
              <a:off x="7939985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2913325" y="3837412"/>
              <a:ext cx="5026660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rgbClr val="FFC000"/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平行四边形 14"/>
          <p:cNvSpPr/>
          <p:nvPr userDrawn="1"/>
        </p:nvSpPr>
        <p:spPr>
          <a:xfrm>
            <a:off x="2361533" y="3506350"/>
            <a:ext cx="1967851" cy="3348769"/>
          </a:xfrm>
          <a:prstGeom prst="parallelogram">
            <a:avLst>
              <a:gd name="adj" fmla="val 77370"/>
            </a:avLst>
          </a:prstGeom>
          <a:solidFill>
            <a:srgbClr val="005E3C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5976559" y="1014366"/>
            <a:ext cx="112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i="1" kern="100" spc="6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altLang="zh-CN" sz="3600" i="1" kern="100" spc="6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976933" y="1249012"/>
            <a:ext cx="1820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 / CONTENTS</a:t>
            </a:r>
            <a:endParaRPr lang="zh-CN" altLang="en-US" sz="2000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0" y="0"/>
            <a:ext cx="5688476" cy="6858000"/>
          </a:xfrm>
          <a:custGeom>
            <a:avLst/>
            <a:gdLst>
              <a:gd name="connsiteX0" fmla="*/ 0 w 5688476"/>
              <a:gd name="connsiteY0" fmla="*/ 0 h 6858000"/>
              <a:gd name="connsiteX1" fmla="*/ 5688476 w 5688476"/>
              <a:gd name="connsiteY1" fmla="*/ 0 h 6858000"/>
              <a:gd name="connsiteX2" fmla="*/ 5688476 w 5688476"/>
              <a:gd name="connsiteY2" fmla="*/ 6858000 h 6858000"/>
              <a:gd name="connsiteX3" fmla="*/ 0 w 5688476"/>
              <a:gd name="connsiteY3" fmla="*/ 6858000 h 6858000"/>
              <a:gd name="connsiteX4" fmla="*/ 0 w 5688476"/>
              <a:gd name="connsiteY4" fmla="*/ 0 h 6858000"/>
              <a:gd name="connsiteX0-1" fmla="*/ 0 w 5688476"/>
              <a:gd name="connsiteY0-2" fmla="*/ 0 h 6858000"/>
              <a:gd name="connsiteX1-3" fmla="*/ 5688476 w 5688476"/>
              <a:gd name="connsiteY1-4" fmla="*/ 0 h 6858000"/>
              <a:gd name="connsiteX2-5" fmla="*/ 2586461 w 5688476"/>
              <a:gd name="connsiteY2-6" fmla="*/ 6858000 h 6858000"/>
              <a:gd name="connsiteX3-7" fmla="*/ 0 w 5688476"/>
              <a:gd name="connsiteY3-8" fmla="*/ 6858000 h 6858000"/>
              <a:gd name="connsiteX4-9" fmla="*/ 0 w 5688476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88476" h="6858000">
                <a:moveTo>
                  <a:pt x="0" y="0"/>
                </a:moveTo>
                <a:lnTo>
                  <a:pt x="5688476" y="0"/>
                </a:lnTo>
                <a:lnTo>
                  <a:pt x="25864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000">
                <a:srgbClr val="FDF1ED">
                  <a:alpha val="18000"/>
                </a:srgbClr>
              </a:gs>
              <a:gs pos="27000">
                <a:srgbClr val="FEF8F6">
                  <a:alpha val="1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fld id="{B9109487-48C0-49BF-9A76-4EC48A3BB7C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FD17C161-E0A8-4D01-9947-85FD8942E9C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11287844" y="6289488"/>
            <a:ext cx="526143" cy="365125"/>
          </a:xfrm>
        </p:spPr>
        <p:txBody>
          <a:bodyPr/>
          <a:lstStyle/>
          <a:p>
            <a:fld id="{09321FF8-95CF-4FCD-B001-FA7673DD6BB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B9109487-48C0-49BF-9A76-4EC48A3BB7C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01" name="think-cell Slide" r:id="rId3" imgW="9525" imgH="9525" progId="TCLayout.ActiveDocument.1">
                  <p:embed/>
                </p:oleObj>
              </mc:Choice>
              <mc:Fallback>
                <p:oleObj name="think-cell Slide" r:id="rId3" imgW="9525" imgH="9525" progId="TCLayout.ActiveDocument.1">
                  <p:embed/>
                  <p:pic>
                    <p:nvPicPr>
                      <p:cNvPr id="0" name="对象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65313" y="6448834"/>
            <a:ext cx="2844800" cy="365125"/>
          </a:xfrm>
          <a:prstGeom prst="rect">
            <a:avLst/>
          </a:prstGeom>
        </p:spPr>
        <p:txBody>
          <a:bodyPr lIns="99791" tIns="49895" rIns="99791" bIns="49895"/>
          <a:lstStyle>
            <a:lvl1pPr algn="r">
              <a:defRPr sz="16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395" y="1"/>
            <a:ext cx="12072719" cy="719832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792057" y="995257"/>
            <a:ext cx="9844616" cy="4358216"/>
          </a:xfrm>
          <a:prstGeom prst="rect">
            <a:avLst/>
          </a:prstGeo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D3DB80-B894-403A-B48E-6FDC1A72010E}" type="slidenum">
              <a:rPr lang="zh-CN" altLang="en-US" sz="1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90204"/>
                <a:ea typeface="微软雅黑" panose="020B0503020204020204" charset="-122"/>
              </a:rPr>
            </a:fld>
            <a:endParaRPr lang="zh-CN" altLang="en-US" sz="1200" b="1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21920"/>
            <a:ext cx="11822373" cy="845820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2d2fdfb8da93606a4b836a6cf30fcbf570dc6d9178c0b-ai3vDw.jpeg" descr="72d2fdfb8da93606a4b836a6cf30fcbf570dc6d9178c0b-ai3vDw.jpeg"/>
          <p:cNvPicPr>
            <a:picLocks noChangeAspect="1"/>
          </p:cNvPicPr>
          <p:nvPr userDrawn="1"/>
        </p:nvPicPr>
        <p:blipFill rotWithShape="1">
          <a:blip r:embed="rId2"/>
          <a:srcRect b="4492"/>
          <a:stretch>
            <a:fillRect/>
          </a:stretch>
        </p:blipFill>
        <p:spPr>
          <a:xfrm>
            <a:off x="0" y="1"/>
            <a:ext cx="12231566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矩形"/>
          <p:cNvSpPr/>
          <p:nvPr userDrawn="1"/>
        </p:nvSpPr>
        <p:spPr>
          <a:xfrm>
            <a:off x="0" y="10581"/>
            <a:ext cx="12231566" cy="6847420"/>
          </a:xfrm>
          <a:prstGeom prst="rect">
            <a:avLst/>
          </a:prstGeom>
          <a:solidFill>
            <a:srgbClr val="000000">
              <a:alpha val="301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6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703020202090204" pitchFamily="34" charset="0"/>
              </a:rPr>
              <a:t>【</a:t>
            </a:r>
            <a:r>
              <a:rPr lang="zh-CN" alt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703020202090204" pitchFamily="34" charset="0"/>
              </a:rPr>
              <a:t>材料汇总</a:t>
            </a: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703020202090204" pitchFamily="34" charset="0"/>
              </a:rPr>
              <a:t>】201809CIO office sample sldies v5.pptx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70302020209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1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203223" y="6461080"/>
            <a:ext cx="11051664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5"/>
                </a:solidFill>
                <a:latin typeface="华文楷体" panose="02010600040101010101" pitchFamily="2" charset="-122"/>
                <a:ea typeface="+mj-ea"/>
                <a:cs typeface="+mj-cs"/>
                <a:sym typeface="Trebuchet MS" panose="020B0703020202090204" pitchFamily="34" charset="0"/>
              </a:rPr>
              <a:t>申明：本材料仅供集团内部学习交流使用，严禁出于商业目的使用，以避免不必要的纠纷。</a:t>
            </a:r>
            <a:r>
              <a:rPr lang="en-US" altLang="zh-CN" sz="1335" dirty="0">
                <a:solidFill>
                  <a:srgbClr val="FF0000"/>
                </a:solidFill>
                <a:latin typeface="华文楷体" panose="02010600040101010101" pitchFamily="2" charset="-122"/>
                <a:ea typeface="+mj-ea"/>
                <a:cs typeface="+mj-cs"/>
                <a:sym typeface="Trebuchet MS" panose="020B0703020202090204" pitchFamily="34" charset="0"/>
              </a:rPr>
              <a:t>		</a:t>
            </a:r>
            <a:endParaRPr lang="zh-CN" altLang="en-US" sz="1335" dirty="0">
              <a:solidFill>
                <a:schemeClr val="accent5"/>
              </a:solidFill>
              <a:latin typeface="华文楷体" panose="02010600040101010101" pitchFamily="2" charset="-122"/>
              <a:ea typeface="+mj-ea"/>
              <a:cs typeface="+mj-cs"/>
              <a:sym typeface="Trebuchet MS" panose="020B070302020209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016697" y="10123"/>
            <a:ext cx="11168799" cy="6844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5" y="0"/>
            <a:ext cx="1114618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41424" y="4676044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31"/>
          <p:cNvSpPr>
            <a:spLocks noGrp="1"/>
          </p:cNvSpPr>
          <p:nvPr>
            <p:ph type="body" sz="quarter" idx="10" hasCustomPrompt="1"/>
          </p:nvPr>
        </p:nvSpPr>
        <p:spPr>
          <a:xfrm>
            <a:off x="639824" y="1727200"/>
            <a:ext cx="7241433" cy="280279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zh-CN" altLang="en-US" sz="54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/>
              <a:t>平安集团</a:t>
            </a:r>
            <a:endParaRPr lang="en-US" altLang="zh-CN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248" y="555357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Speaker name and title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28248" y="584820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en-US" sz="160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ate &amp; Time</a:t>
            </a:r>
            <a:endParaRPr lang="en-US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AE3A-C62D-4AF0-9E0E-4E3C4993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F964-9077-479C-84FE-FD00BAF752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11287844" y="6289488"/>
            <a:ext cx="526143" cy="365125"/>
          </a:xfrm>
        </p:spPr>
        <p:txBody>
          <a:bodyPr/>
          <a:lstStyle/>
          <a:p>
            <a:fld id="{09321FF8-95CF-4FCD-B001-FA7673DD6BB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-章节隔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6000">
                <a:srgbClr val="FEF6F4"/>
              </a:gs>
              <a:gs pos="23000">
                <a:srgbClr val="FFFCFB">
                  <a:alpha val="80000"/>
                </a:srgbClr>
              </a:gs>
              <a:gs pos="55000">
                <a:schemeClr val="bg1">
                  <a:alpha val="76000"/>
                </a:schemeClr>
              </a:gs>
              <a:gs pos="0">
                <a:srgbClr val="FDEEE9"/>
              </a:gs>
              <a:gs pos="87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占位符 29"/>
          <p:cNvSpPr>
            <a:spLocks noGrp="1"/>
          </p:cNvSpPr>
          <p:nvPr>
            <p:ph type="body" sz="quarter" idx="11" hasCustomPrompt="1"/>
          </p:nvPr>
        </p:nvSpPr>
        <p:spPr>
          <a:xfrm>
            <a:off x="1453621" y="2190334"/>
            <a:ext cx="3282643" cy="4616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400" b="1" kern="1800" spc="1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701506" y="2698605"/>
            <a:ext cx="2784066" cy="45719"/>
            <a:chOff x="777185" y="3817770"/>
            <a:chExt cx="2784066" cy="45719"/>
          </a:xfrm>
        </p:grpSpPr>
        <p:sp>
          <p:nvSpPr>
            <p:cNvPr id="25" name="矩形 24"/>
            <p:cNvSpPr/>
            <p:nvPr/>
          </p:nvSpPr>
          <p:spPr>
            <a:xfrm>
              <a:off x="777185" y="3817770"/>
              <a:ext cx="644526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398615" y="3840629"/>
              <a:ext cx="2162636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rgbClr val="FFC000"/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任意多边形: 形状 7"/>
          <p:cNvSpPr/>
          <p:nvPr userDrawn="1"/>
        </p:nvSpPr>
        <p:spPr>
          <a:xfrm>
            <a:off x="5552100" y="0"/>
            <a:ext cx="6672969" cy="6855118"/>
          </a:xfrm>
          <a:custGeom>
            <a:avLst/>
            <a:gdLst>
              <a:gd name="connsiteX0" fmla="*/ 3417208 w 6672969"/>
              <a:gd name="connsiteY0" fmla="*/ 0 h 6855118"/>
              <a:gd name="connsiteX1" fmla="*/ 6672969 w 6672969"/>
              <a:gd name="connsiteY1" fmla="*/ 0 h 6855118"/>
              <a:gd name="connsiteX2" fmla="*/ 6672969 w 6672969"/>
              <a:gd name="connsiteY2" fmla="*/ 6855118 h 6855118"/>
              <a:gd name="connsiteX3" fmla="*/ 0 w 6672969"/>
              <a:gd name="connsiteY3" fmla="*/ 6855118 h 685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2969" h="6855118">
                <a:moveTo>
                  <a:pt x="3417208" y="0"/>
                </a:moveTo>
                <a:lnTo>
                  <a:pt x="6672969" y="0"/>
                </a:lnTo>
                <a:lnTo>
                  <a:pt x="6672969" y="6855118"/>
                </a:lnTo>
                <a:lnTo>
                  <a:pt x="0" y="68551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6720" y="1399720"/>
            <a:ext cx="6685280" cy="5458280"/>
          </a:xfrm>
          <a:custGeom>
            <a:avLst/>
            <a:gdLst>
              <a:gd name="connsiteX0" fmla="*/ 2932311 w 6685280"/>
              <a:gd name="connsiteY0" fmla="*/ 2241 h 5458280"/>
              <a:gd name="connsiteX1" fmla="*/ 3027680 w 6685280"/>
              <a:gd name="connsiteY1" fmla="*/ 2360 h 5458280"/>
              <a:gd name="connsiteX2" fmla="*/ 3769360 w 6685280"/>
              <a:gd name="connsiteY2" fmla="*/ 12520 h 5458280"/>
              <a:gd name="connsiteX3" fmla="*/ 4084320 w 6685280"/>
              <a:gd name="connsiteY3" fmla="*/ 286840 h 5458280"/>
              <a:gd name="connsiteX4" fmla="*/ 6685280 w 6685280"/>
              <a:gd name="connsiteY4" fmla="*/ 5458280 h 5458280"/>
              <a:gd name="connsiteX5" fmla="*/ 4201160 w 6685280"/>
              <a:gd name="connsiteY5" fmla="*/ 5458280 h 5458280"/>
              <a:gd name="connsiteX6" fmla="*/ 4201160 w 6685280"/>
              <a:gd name="connsiteY6" fmla="*/ 4110784 h 5458280"/>
              <a:gd name="connsiteX7" fmla="*/ 4072917 w 6685280"/>
              <a:gd name="connsiteY7" fmla="*/ 3982541 h 5458280"/>
              <a:gd name="connsiteX8" fmla="*/ 2637763 w 6685280"/>
              <a:gd name="connsiteY8" fmla="*/ 3982541 h 5458280"/>
              <a:gd name="connsiteX9" fmla="*/ 2509520 w 6685280"/>
              <a:gd name="connsiteY9" fmla="*/ 4110784 h 5458280"/>
              <a:gd name="connsiteX10" fmla="*/ 2509520 w 6685280"/>
              <a:gd name="connsiteY10" fmla="*/ 5458280 h 5458280"/>
              <a:gd name="connsiteX11" fmla="*/ 0 w 6685280"/>
              <a:gd name="connsiteY11" fmla="*/ 5458280 h 5458280"/>
              <a:gd name="connsiteX12" fmla="*/ 2604770 w 6685280"/>
              <a:gd name="connsiteY12" fmla="*/ 341450 h 5458280"/>
              <a:gd name="connsiteX13" fmla="*/ 2932311 w 6685280"/>
              <a:gd name="connsiteY13" fmla="*/ 2241 h 545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85280" h="5458280">
                <a:moveTo>
                  <a:pt x="2932311" y="2241"/>
                </a:moveTo>
                <a:cubicBezTo>
                  <a:pt x="2960826" y="-716"/>
                  <a:pt x="2992437" y="-815"/>
                  <a:pt x="3027680" y="2360"/>
                </a:cubicBezTo>
                <a:lnTo>
                  <a:pt x="3769360" y="12520"/>
                </a:lnTo>
                <a:cubicBezTo>
                  <a:pt x="3889587" y="4900"/>
                  <a:pt x="3948853" y="31570"/>
                  <a:pt x="4084320" y="286840"/>
                </a:cubicBezTo>
                <a:lnTo>
                  <a:pt x="6685280" y="5458280"/>
                </a:lnTo>
                <a:lnTo>
                  <a:pt x="4201160" y="5458280"/>
                </a:lnTo>
                <a:lnTo>
                  <a:pt x="4201160" y="4110784"/>
                </a:lnTo>
                <a:cubicBezTo>
                  <a:pt x="4201160" y="4039957"/>
                  <a:pt x="4143744" y="3982541"/>
                  <a:pt x="4072917" y="3982541"/>
                </a:cubicBezTo>
                <a:lnTo>
                  <a:pt x="2637763" y="3982541"/>
                </a:lnTo>
                <a:cubicBezTo>
                  <a:pt x="2566936" y="3982541"/>
                  <a:pt x="2509520" y="4039957"/>
                  <a:pt x="2509520" y="4110784"/>
                </a:cubicBezTo>
                <a:lnTo>
                  <a:pt x="2509520" y="5458280"/>
                </a:lnTo>
                <a:lnTo>
                  <a:pt x="0" y="5458280"/>
                </a:lnTo>
                <a:lnTo>
                  <a:pt x="2604770" y="341450"/>
                </a:lnTo>
                <a:cubicBezTo>
                  <a:pt x="2684780" y="183653"/>
                  <a:pt x="2732703" y="22938"/>
                  <a:pt x="2932311" y="2241"/>
                </a:cubicBezTo>
                <a:close/>
              </a:path>
            </a:pathLst>
          </a:custGeom>
        </p:spPr>
      </p:pic>
      <p:grpSp>
        <p:nvGrpSpPr>
          <p:cNvPr id="10" name="组合 9"/>
          <p:cNvGrpSpPr/>
          <p:nvPr userDrawn="1"/>
        </p:nvGrpSpPr>
        <p:grpSpPr>
          <a:xfrm>
            <a:off x="9753600" y="566798"/>
            <a:ext cx="1765300" cy="294216"/>
            <a:chOff x="660400" y="492126"/>
            <a:chExt cx="3257550" cy="542924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任意多边形: 形状 17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5187643" y="2859087"/>
            <a:ext cx="2087108" cy="399891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4000">
                  <a:srgbClr val="FFC000"/>
                </a:gs>
                <a:gs pos="83000">
                  <a:srgbClr val="FB832D"/>
                </a:gs>
                <a:gs pos="100000">
                  <a:srgbClr val="EA5504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 flipV="1">
            <a:off x="9037673" y="-9732"/>
            <a:ext cx="3187396" cy="6285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29"/>
          <p:cNvSpPr>
            <a:spLocks noGrp="1"/>
          </p:cNvSpPr>
          <p:nvPr>
            <p:ph type="body" sz="quarter" idx="12" hasCustomPrompt="1"/>
          </p:nvPr>
        </p:nvSpPr>
        <p:spPr>
          <a:xfrm>
            <a:off x="725076" y="2914028"/>
            <a:ext cx="4011188" cy="122019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zh-CN" altLang="en-US" sz="1200" kern="2200" spc="18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点击添加文本点击添加文本</a:t>
            </a:r>
            <a:br>
              <a:rPr lang="en-US" altLang="zh-CN" dirty="0"/>
            </a:b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9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715643" y="2087900"/>
            <a:ext cx="607293" cy="564099"/>
          </a:xfrm>
          <a:prstGeom prst="rect">
            <a:avLst/>
          </a:prstGeom>
        </p:spPr>
        <p:txBody>
          <a:bodyPr anchor="ctr">
            <a:prstTxWarp prst="textPlain">
              <a:avLst/>
            </a:prstTxWarp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400" b="0" kern="2200" spc="18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tags" Target="../tags/tag8.xml"/><Relationship Id="rId7" Type="http://schemas.openxmlformats.org/officeDocument/2006/relationships/image" Target="../media/image2.emf"/><Relationship Id="rId6" Type="http://schemas.openxmlformats.org/officeDocument/2006/relationships/oleObject" Target="../embeddings/oleObject4.bin"/><Relationship Id="rId5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tags" Target="../tags/tag17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3" Type="http://schemas.openxmlformats.org/officeDocument/2006/relationships/theme" Target="../theme/theme3.xml"/><Relationship Id="rId12" Type="http://schemas.openxmlformats.org/officeDocument/2006/relationships/vmlDrawing" Target="../drawings/vmlDrawing9.vml"/><Relationship Id="rId11" Type="http://schemas.openxmlformats.org/officeDocument/2006/relationships/tags" Target="../tags/tag18.xml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tags" Target="../tags/tag28.xml"/><Relationship Id="rId7" Type="http://schemas.openxmlformats.org/officeDocument/2006/relationships/image" Target="../media/image18.emf"/><Relationship Id="rId6" Type="http://schemas.openxmlformats.org/officeDocument/2006/relationships/oleObject" Target="../embeddings/oleObject15.bin"/><Relationship Id="rId5" Type="http://schemas.openxmlformats.org/officeDocument/2006/relationships/tags" Target="../tags/tag27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4.xml"/><Relationship Id="rId12" Type="http://schemas.openxmlformats.org/officeDocument/2006/relationships/vmlDrawing" Target="../drawings/vmlDrawing14.vml"/><Relationship Id="rId11" Type="http://schemas.openxmlformats.org/officeDocument/2006/relationships/tags" Target="../tags/tag29.xml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tags" Target="../tags/tag39.xml"/><Relationship Id="rId7" Type="http://schemas.openxmlformats.org/officeDocument/2006/relationships/image" Target="../media/image18.emf"/><Relationship Id="rId6" Type="http://schemas.openxmlformats.org/officeDocument/2006/relationships/oleObject" Target="../embeddings/oleObject22.bin"/><Relationship Id="rId5" Type="http://schemas.openxmlformats.org/officeDocument/2006/relationships/tags" Target="../tags/tag38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3" Type="http://schemas.openxmlformats.org/officeDocument/2006/relationships/theme" Target="../theme/theme5.xml"/><Relationship Id="rId12" Type="http://schemas.openxmlformats.org/officeDocument/2006/relationships/vmlDrawing" Target="../drawings/vmlDrawing19.vml"/><Relationship Id="rId11" Type="http://schemas.openxmlformats.org/officeDocument/2006/relationships/tags" Target="../tags/tag40.xml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7" Type="http://schemas.openxmlformats.org/officeDocument/2006/relationships/theme" Target="../theme/theme6.xml"/><Relationship Id="rId46" Type="http://schemas.openxmlformats.org/officeDocument/2006/relationships/vmlDrawing" Target="../drawings/vmlDrawing24.vml"/><Relationship Id="rId45" Type="http://schemas.openxmlformats.org/officeDocument/2006/relationships/tags" Target="../tags/tag49.xml"/><Relationship Id="rId44" Type="http://schemas.openxmlformats.org/officeDocument/2006/relationships/image" Target="../media/image2.emf"/><Relationship Id="rId43" Type="http://schemas.openxmlformats.org/officeDocument/2006/relationships/oleObject" Target="../embeddings/oleObject28.bin"/><Relationship Id="rId42" Type="http://schemas.openxmlformats.org/officeDocument/2006/relationships/tags" Target="../tags/tag48.xml"/><Relationship Id="rId41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emf"/><Relationship Id="rId8" Type="http://schemas.openxmlformats.org/officeDocument/2006/relationships/oleObject" Target="../embeddings/oleObject32.bin"/><Relationship Id="rId7" Type="http://schemas.openxmlformats.org/officeDocument/2006/relationships/tags" Target="../tags/tag56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11" Type="http://schemas.openxmlformats.org/officeDocument/2006/relationships/vmlDrawing" Target="../drawings/vmlDrawing28.vml"/><Relationship Id="rId10" Type="http://schemas.openxmlformats.org/officeDocument/2006/relationships/tags" Target="../tags/tag57.xml"/><Relationship Id="rId1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6" imgW="0" imgH="0" progId="TCLayout.ActiveDocument.1">
                  <p:embed/>
                </p:oleObj>
              </mc:Choice>
              <mc:Fallback>
                <p:oleObj name="think-cell Slide" r:id="rId6" imgW="0" imgH="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+mj-cs"/>
              <a:sym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20000">
                <a:srgbClr val="FEF6F4">
                  <a:alpha val="96000"/>
                </a:srgbClr>
              </a:gs>
              <a:gs pos="33000">
                <a:srgbClr val="FFFCFB">
                  <a:alpha val="80000"/>
                </a:srgbClr>
              </a:gs>
              <a:gs pos="61000">
                <a:schemeClr val="bg1">
                  <a:alpha val="76000"/>
                </a:schemeClr>
              </a:gs>
              <a:gs pos="0">
                <a:srgbClr val="FDEEE9"/>
              </a:gs>
              <a:gs pos="100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23900" y="0"/>
            <a:ext cx="11000390" cy="9738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页面大标题字号建议（</a:t>
            </a:r>
            <a:r>
              <a:rPr lang="en-US" altLang="zh-CN" dirty="0"/>
              <a:t>28-36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29256" y="6235700"/>
            <a:ext cx="526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09321FF8-95CF-4FCD-B001-FA7673DD6BB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514350" indent="-514350" algn="l" defTabSz="914400" rtl="0" eaLnBrk="1" latinLnBrk="0" hangingPunct="1">
        <a:lnSpc>
          <a:spcPct val="120000"/>
        </a:lnSpc>
        <a:spcBef>
          <a:spcPts val="1000"/>
        </a:spcBef>
        <a:buFont typeface="+mj-ea"/>
        <a:buAutoNum type="ea1JpnChsDbPeriod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800100" indent="-342900" algn="l" defTabSz="914400" rtl="0" eaLnBrk="1" latinLnBrk="0" hangingPunct="1">
        <a:lnSpc>
          <a:spcPct val="120000"/>
        </a:lnSpc>
        <a:spcBef>
          <a:spcPts val="500"/>
        </a:spcBef>
        <a:buFont typeface="+mj-lt"/>
        <a:buAutoNum type="arabicPeriod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257300" indent="-342900" algn="l" defTabSz="914400" rtl="0" eaLnBrk="1" latinLnBrk="0" hangingPunct="1">
        <a:lnSpc>
          <a:spcPct val="120000"/>
        </a:lnSpc>
        <a:spcBef>
          <a:spcPts val="500"/>
        </a:spcBef>
        <a:buFont typeface="+mj-ea"/>
        <a:buAutoNum type="circleNumDbPlain"/>
        <a:defRPr sz="16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714500" indent="-342900" algn="l" defTabSz="914400" rtl="0" eaLnBrk="1" latinLnBrk="0" hangingPunct="1">
        <a:lnSpc>
          <a:spcPct val="120000"/>
        </a:lnSpc>
        <a:spcBef>
          <a:spcPts val="500"/>
        </a:spcBef>
        <a:buFont typeface="+mj-lt"/>
        <a:buAutoNum type="alphaLcParenR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1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9" imgW="0" imgH="0" progId="TCLayout.ActiveDocument.1">
                  <p:embed/>
                </p:oleObj>
              </mc:Choice>
              <mc:Fallback>
                <p:oleObj name="think-cell Slide" r:id="rId9" imgW="0" imgH="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193674" y="144077"/>
            <a:ext cx="11664951" cy="5474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主题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269873" y="1123950"/>
            <a:ext cx="11588751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5369980" y="6461057"/>
            <a:ext cx="1388536" cy="206381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9873" y="6461057"/>
            <a:ext cx="4886327" cy="215839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3674" y="806516"/>
            <a:ext cx="116649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6" imgW="0" imgH="0" progId="TCLayout.ActiveDocument.1">
                  <p:embed/>
                </p:oleObj>
              </mc:Choice>
              <mc:Fallback>
                <p:oleObj name="think-cell 幻灯片" r:id="rId6" imgW="0" imgH="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79382" y="6437745"/>
            <a:ext cx="612617" cy="4202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703020202090204" pitchFamily="34" charset="0"/>
              </a:rPr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70302020209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0000" y="977153"/>
            <a:ext cx="10934700" cy="50318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6390900"/>
            <a:ext cx="12192000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Slide" r:id="rId9" imgW="0" imgH="0" progId="TCLayout.ActiveDocument.1">
                  <p:embed/>
                </p:oleObj>
              </mc:Choice>
              <mc:Fallback>
                <p:oleObj name="think-cell Slide" r:id="rId9" imgW="0" imgH="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+mj-cs"/>
              <a:sym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  <a:sym typeface="Trebuchet MS" panose="020B070302020209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9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1pPr>
      <a:lvl2pPr marL="284480" indent="-17272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Arial" panose="020B060402020209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2pPr>
      <a:lvl3pPr marL="511175" indent="-165735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Trebuchet MS" panose="020B070302020209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9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Trebuchet MS" panose="020B070302020209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9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9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9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9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70302020209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9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70302020209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6" imgW="0" imgH="0" progId="TCLayout.ActiveDocument.1">
                  <p:embed/>
                </p:oleObj>
              </mc:Choice>
              <mc:Fallback>
                <p:oleObj name="think-cell 幻灯片" r:id="rId6" imgW="0" imgH="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79382" y="6437745"/>
            <a:ext cx="612617" cy="4202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703020202090204" pitchFamily="34" charset="0"/>
              </a:rPr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70302020209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0000" y="977153"/>
            <a:ext cx="10934700" cy="50318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6390900"/>
            <a:ext cx="12192000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Slide" r:id="rId9" imgW="0" imgH="0" progId="TCLayout.ActiveDocument.1">
                  <p:embed/>
                </p:oleObj>
              </mc:Choice>
              <mc:Fallback>
                <p:oleObj name="think-cell Slide" r:id="rId9" imgW="0" imgH="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+mj-cs"/>
              <a:sym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  <a:sym typeface="Trebuchet MS" panose="020B070302020209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9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1pPr>
      <a:lvl2pPr marL="284480" indent="-17272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Arial" panose="020B060402020209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2pPr>
      <a:lvl3pPr marL="511175" indent="-165735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Trebuchet MS" panose="020B070302020209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9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Trebuchet MS" panose="020B070302020209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9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9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9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70302020209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9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70302020209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9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70302020209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4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3" imgW="0" imgH="0" progId="TCLayout.ActiveDocument.1">
                  <p:embed/>
                </p:oleObj>
              </mc:Choice>
              <mc:Fallback>
                <p:oleObj name="think-cell Slide" r:id="rId43" imgW="0" imgH="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+mn-cs"/>
              <a:sym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8" imgW="0" imgH="0" progId="TCLayout.ActiveDocument.1">
                  <p:embed/>
                </p:oleObj>
              </mc:Choice>
              <mc:Fallback>
                <p:oleObj name="think-cell Slide" r:id="rId8" imgW="0" imgH="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  <a:cs typeface="+mj-cs"/>
              <a:sym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2.xml"/><Relationship Id="rId1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2.xml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tags" Target="../tags/tag9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tags" Target="../tags/tag10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tags" Target="../tags/tag10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tags" Target="../tags/tag10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2.xml"/><Relationship Id="rId1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2.xml"/><Relationship Id="rId1" Type="http://schemas.openxmlformats.org/officeDocument/2006/relationships/image" Target="../media/image2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2.xml"/><Relationship Id="rId1" Type="http://schemas.openxmlformats.org/officeDocument/2006/relationships/image" Target="../media/image24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tags" Target="../tags/tag10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8" Type="http://schemas.openxmlformats.org/officeDocument/2006/relationships/slideLayout" Target="../slideLayouts/slideLayout40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34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33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61.xml"/><Relationship Id="rId5" Type="http://schemas.openxmlformats.org/officeDocument/2006/relationships/image" Target="../media/image23.png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image" Target="../media/image22.png"/><Relationship Id="rId1" Type="http://schemas.openxmlformats.org/officeDocument/2006/relationships/tags" Target="../tags/tag5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9" Type="http://schemas.openxmlformats.org/officeDocument/2006/relationships/notesSlide" Target="../notesSlides/notesSlide4.xml"/><Relationship Id="rId38" Type="http://schemas.openxmlformats.org/officeDocument/2006/relationships/slideLayout" Target="../slideLayouts/slideLayout14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33198" y="1840475"/>
            <a:ext cx="7241433" cy="2802791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</a:t>
            </a:r>
            <a:r>
              <a:rPr lang="en-US" altLang="zh-CN" sz="40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Vue</a:t>
            </a:r>
            <a:r>
              <a:rPr sz="40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项目优化</a:t>
            </a:r>
            <a:r>
              <a:rPr sz="40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实战技巧</a:t>
            </a:r>
            <a:endParaRPr sz="4000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5174" y="2046401"/>
            <a:ext cx="5306096" cy="57955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060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创课计划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——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7565" y="4177665"/>
            <a:ext cx="4143375" cy="62992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姓名：许群</a:t>
            </a:r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海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团队：个险</a:t>
            </a:r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渠道研发团队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</a:rPr>
              <a:t>洞察趋势：了解保险风控格局</a:t>
            </a:r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</a:rPr>
              <a:t>1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</a:rPr>
              <a:t>2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</a:rPr>
              <a:t>3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解码行为：破局稀缺</a:t>
            </a:r>
            <a:r>
              <a:rPr lang="en-US" altLang="zh-CN" sz="2000" dirty="0" smtClean="0">
                <a:solidFill>
                  <a:schemeClr val="tx1"/>
                </a:solidFill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4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938530" y="4195445"/>
            <a:ext cx="4638675" cy="192659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prstClr val="black">
                    <a:lumMod val="85000"/>
                    <a:lumOff val="1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解析趋势：风控识别方式的转型</a:t>
            </a:r>
            <a:endParaRPr lang="zh-CN" altLang="en-US" sz="2800" b="1">
              <a:solidFill>
                <a:prstClr val="black">
                  <a:lumMod val="85000"/>
                  <a:lumOff val="1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216" name="直接连接符 215"/>
          <p:cNvCxnSpPr/>
          <p:nvPr/>
        </p:nvCxnSpPr>
        <p:spPr>
          <a:xfrm>
            <a:off x="494030" y="1351280"/>
            <a:ext cx="51447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圆角矩形 216"/>
          <p:cNvSpPr/>
          <p:nvPr/>
        </p:nvSpPr>
        <p:spPr>
          <a:xfrm>
            <a:off x="1000125" y="1153160"/>
            <a:ext cx="4168775" cy="37782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  <a:cs typeface="Times New Roman" panose="02020503050405090304" pitchFamily="18" charset="0"/>
              </a:rPr>
              <a:t>过去：专家规则主导</a:t>
            </a:r>
            <a:endParaRPr kumimoji="0" lang="zh-CN" altLang="en-US" b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Times New Roman" panose="0202050305040509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392545" y="1351280"/>
            <a:ext cx="5222875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7001510" y="1153160"/>
            <a:ext cx="4168800" cy="3784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  <a:cs typeface="Times New Roman" panose="02020503050405090304" pitchFamily="18" charset="0"/>
              </a:rPr>
              <a:t>现在：风控模型引领</a:t>
            </a:r>
            <a:endParaRPr kumimoji="0" lang="zh-CN" altLang="en-US" b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8" name="sync-symbol_73424"/>
          <p:cNvSpPr>
            <a:spLocks noChangeAspect="1"/>
          </p:cNvSpPr>
          <p:nvPr/>
        </p:nvSpPr>
        <p:spPr bwMode="auto">
          <a:xfrm>
            <a:off x="903544" y="2123737"/>
            <a:ext cx="504724" cy="609685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91820" y="2865120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90204" pitchFamily="34" charset="0"/>
              <a:buNone/>
            </a:pPr>
            <a:r>
              <a:rPr lang="zh-CN" altLang="en-US" sz="1200" dirty="0" smtClean="0"/>
              <a:t>场景</a:t>
            </a:r>
            <a:endParaRPr lang="en-US" altLang="zh-CN" sz="1200" dirty="0" smtClean="0"/>
          </a:p>
          <a:p>
            <a:pPr marL="106045" indent="0" algn="ctr">
              <a:buFont typeface="Arial" panose="020B0604020202090204" pitchFamily="34" charset="0"/>
              <a:buNone/>
            </a:pPr>
            <a:r>
              <a:rPr lang="zh-CN" altLang="en-US" sz="1200" dirty="0" smtClean="0"/>
              <a:t>业务请求</a:t>
            </a:r>
            <a:endParaRPr lang="zh-CN" altLang="en-US" sz="1200" dirty="0" smtClean="0"/>
          </a:p>
        </p:txBody>
      </p:sp>
      <p:sp>
        <p:nvSpPr>
          <p:cNvPr id="7" name="矩形 6"/>
          <p:cNvSpPr/>
          <p:nvPr/>
        </p:nvSpPr>
        <p:spPr>
          <a:xfrm>
            <a:off x="2266950" y="178054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专家规则</a:t>
            </a:r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66950" y="2191385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专家规则</a:t>
            </a:r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66950" y="260223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66950" y="3013075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专家规则</a:t>
            </a:r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n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72560" y="2380615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风险决策</a:t>
            </a:r>
            <a:endParaRPr lang="zh-CN" altLang="en-US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73605" y="1703070"/>
            <a:ext cx="1131570" cy="1677670"/>
          </a:xfrm>
          <a:prstGeom prst="rect">
            <a:avLst/>
          </a:prstGeom>
          <a:noFill/>
          <a:ln w="0">
            <a:solidFill>
              <a:schemeClr val="bg1">
                <a:lumMod val="6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588770" y="2541905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385185" y="2541905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ync-symbol_73424"/>
          <p:cNvSpPr>
            <a:spLocks noChangeAspect="1"/>
          </p:cNvSpPr>
          <p:nvPr/>
        </p:nvSpPr>
        <p:spPr bwMode="auto">
          <a:xfrm>
            <a:off x="7249734" y="2165012"/>
            <a:ext cx="504724" cy="609685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938010" y="2906395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90204" pitchFamily="34" charset="0"/>
              <a:buNone/>
            </a:pPr>
            <a:r>
              <a:rPr lang="zh-CN" altLang="en-US" sz="1200" dirty="0" smtClean="0"/>
              <a:t>场景</a:t>
            </a:r>
            <a:endParaRPr lang="en-US" altLang="zh-CN" sz="1200" dirty="0" smtClean="0"/>
          </a:p>
          <a:p>
            <a:pPr marL="106045" indent="0" algn="ctr">
              <a:buFont typeface="Arial" panose="020B0604020202090204" pitchFamily="34" charset="0"/>
              <a:buNone/>
            </a:pPr>
            <a:r>
              <a:rPr lang="zh-CN" altLang="en-US" sz="1200" dirty="0" smtClean="0"/>
              <a:t>业务请求</a:t>
            </a:r>
            <a:endParaRPr lang="zh-CN" altLang="en-US" sz="1200" dirty="0" smtClean="0"/>
          </a:p>
        </p:txBody>
      </p:sp>
      <p:sp>
        <p:nvSpPr>
          <p:cNvPr id="29" name="矩形 28"/>
          <p:cNvSpPr/>
          <p:nvPr/>
        </p:nvSpPr>
        <p:spPr>
          <a:xfrm>
            <a:off x="8727440" y="242189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风控模型</a:t>
            </a:r>
            <a:endParaRPr 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318750" y="242189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风险决策</a:t>
            </a:r>
            <a:endParaRPr lang="zh-CN" altLang="en-US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7934960" y="2583180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9731375" y="2583180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174750" y="3714750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90204" pitchFamily="34" charset="0"/>
              <a:buNone/>
            </a:pPr>
            <a:r>
              <a:rPr lang="zh-CN" altLang="en-US" sz="1400" dirty="0" smtClean="0"/>
              <a:t>特点：</a:t>
            </a:r>
            <a:endParaRPr lang="zh-CN" altLang="en-US" sz="1400" dirty="0" smtClean="0"/>
          </a:p>
        </p:txBody>
      </p:sp>
      <p:sp>
        <p:nvSpPr>
          <p:cNvPr id="38" name="文本框 37"/>
          <p:cNvSpPr txBox="1"/>
          <p:nvPr/>
        </p:nvSpPr>
        <p:spPr>
          <a:xfrm>
            <a:off x="1073150" y="4174490"/>
            <a:ext cx="4565015" cy="19913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391795" indent="-285750" algn="l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/>
              <a:t>规则累加</a:t>
            </a:r>
            <a:r>
              <a:rPr lang="zh-CN" altLang="en-US" sz="1400" dirty="0" smtClean="0"/>
              <a:t>：上线简单，但随着时间推移，规则不断累加，形成庞大规则库，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维护困难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/>
              <a:t>健壮性差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“</a:t>
            </a:r>
            <a:r>
              <a:rPr lang="zh-CN" altLang="en-US" sz="1400" dirty="0" smtClean="0"/>
              <a:t>坏人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容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易绕过</a:t>
            </a:r>
            <a:r>
              <a:rPr lang="zh-CN" altLang="en-US" sz="1400" dirty="0" smtClean="0"/>
              <a:t>规则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/>
              <a:t>相对片面</a:t>
            </a:r>
            <a:r>
              <a:rPr lang="zh-CN" altLang="en-US" sz="1400" dirty="0" smtClean="0"/>
              <a:t>：规则是由若干个条件合成，判断风险相对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片面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/>
              <a:t>适应性弱</a:t>
            </a:r>
            <a:r>
              <a:rPr lang="zh-CN" altLang="en-US" sz="1400" dirty="0" smtClean="0"/>
              <a:t>：更新速度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慢</a:t>
            </a:r>
            <a:endParaRPr lang="zh-CN" altLang="en-US" sz="1400" b="1" dirty="0" smtClean="0">
              <a:solidFill>
                <a:srgbClr val="F05A23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71970" y="4225925"/>
            <a:ext cx="4650105" cy="1864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/>
          <a:p>
            <a:pPr marL="391795" indent="-285750" algn="l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/>
              <a:t>自动化决策</a:t>
            </a:r>
            <a:r>
              <a:rPr lang="zh-CN" altLang="en-US" sz="1400" dirty="0" smtClean="0"/>
              <a:t>：判断方式更精炼，无需通过一条条规则判断，性能更优；同时无需维护庞大的规则库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/>
              <a:t>模型更健壮</a:t>
            </a:r>
            <a:r>
              <a:rPr lang="zh-CN" altLang="en-US" sz="1400" dirty="0" smtClean="0"/>
              <a:t>：模型的结果非简单规则，</a:t>
            </a:r>
            <a:r>
              <a:rPr lang="en-US" altLang="zh-CN" sz="1400" dirty="0" smtClean="0"/>
              <a:t>“</a:t>
            </a:r>
            <a:r>
              <a:rPr lang="zh-CN" altLang="en-US" sz="1400" dirty="0" smtClean="0"/>
              <a:t>坏人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难绕过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/>
              <a:t>结果更全面</a:t>
            </a:r>
            <a:r>
              <a:rPr lang="zh-CN" altLang="en-US" sz="1400" dirty="0" smtClean="0"/>
              <a:t>：模型综合了大量的特征，得到的结果，考虑更全面</a:t>
            </a:r>
            <a:endParaRPr lang="zh-CN" altLang="en-US" sz="1400" dirty="0" smtClean="0"/>
          </a:p>
        </p:txBody>
      </p:sp>
      <p:sp>
        <p:nvSpPr>
          <p:cNvPr id="41" name="矩形 40"/>
          <p:cNvSpPr/>
          <p:nvPr/>
        </p:nvSpPr>
        <p:spPr>
          <a:xfrm>
            <a:off x="468630" y="1636395"/>
            <a:ext cx="5204460" cy="4696460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410960" y="1617345"/>
            <a:ext cx="5204460" cy="4696460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5" name="Freeform 11"/>
          <p:cNvSpPr>
            <a:spLocks noEditPoints="1"/>
          </p:cNvSpPr>
          <p:nvPr/>
        </p:nvSpPr>
        <p:spPr bwMode="auto">
          <a:xfrm>
            <a:off x="902970" y="3645535"/>
            <a:ext cx="381635" cy="422910"/>
          </a:xfrm>
          <a:custGeom>
            <a:avLst/>
            <a:gdLst>
              <a:gd name="T0" fmla="*/ 542 w 780"/>
              <a:gd name="T1" fmla="*/ 208 h 864"/>
              <a:gd name="T2" fmla="*/ 468 w 780"/>
              <a:gd name="T3" fmla="*/ 106 h 864"/>
              <a:gd name="T4" fmla="*/ 382 w 780"/>
              <a:gd name="T5" fmla="*/ 48 h 864"/>
              <a:gd name="T6" fmla="*/ 266 w 780"/>
              <a:gd name="T7" fmla="*/ 32 h 864"/>
              <a:gd name="T8" fmla="*/ 220 w 780"/>
              <a:gd name="T9" fmla="*/ 20 h 864"/>
              <a:gd name="T10" fmla="*/ 184 w 780"/>
              <a:gd name="T11" fmla="*/ 0 h 864"/>
              <a:gd name="T12" fmla="*/ 146 w 780"/>
              <a:gd name="T13" fmla="*/ 20 h 864"/>
              <a:gd name="T14" fmla="*/ 134 w 780"/>
              <a:gd name="T15" fmla="*/ 62 h 864"/>
              <a:gd name="T16" fmla="*/ 86 w 780"/>
              <a:gd name="T17" fmla="*/ 112 h 864"/>
              <a:gd name="T18" fmla="*/ 20 w 780"/>
              <a:gd name="T19" fmla="*/ 202 h 864"/>
              <a:gd name="T20" fmla="*/ 0 w 780"/>
              <a:gd name="T21" fmla="*/ 306 h 864"/>
              <a:gd name="T22" fmla="*/ 26 w 780"/>
              <a:gd name="T23" fmla="*/ 482 h 864"/>
              <a:gd name="T24" fmla="*/ 52 w 780"/>
              <a:gd name="T25" fmla="*/ 608 h 864"/>
              <a:gd name="T26" fmla="*/ 40 w 780"/>
              <a:gd name="T27" fmla="*/ 660 h 864"/>
              <a:gd name="T28" fmla="*/ 12 w 780"/>
              <a:gd name="T29" fmla="*/ 726 h 864"/>
              <a:gd name="T30" fmla="*/ 18 w 780"/>
              <a:gd name="T31" fmla="*/ 790 h 864"/>
              <a:gd name="T32" fmla="*/ 50 w 780"/>
              <a:gd name="T33" fmla="*/ 826 h 864"/>
              <a:gd name="T34" fmla="*/ 140 w 780"/>
              <a:gd name="T35" fmla="*/ 858 h 864"/>
              <a:gd name="T36" fmla="*/ 268 w 780"/>
              <a:gd name="T37" fmla="*/ 862 h 864"/>
              <a:gd name="T38" fmla="*/ 420 w 780"/>
              <a:gd name="T39" fmla="*/ 832 h 864"/>
              <a:gd name="T40" fmla="*/ 534 w 780"/>
              <a:gd name="T41" fmla="*/ 786 h 864"/>
              <a:gd name="T42" fmla="*/ 660 w 780"/>
              <a:gd name="T43" fmla="*/ 706 h 864"/>
              <a:gd name="T44" fmla="*/ 744 w 780"/>
              <a:gd name="T45" fmla="*/ 618 h 864"/>
              <a:gd name="T46" fmla="*/ 780 w 780"/>
              <a:gd name="T47" fmla="*/ 540 h 864"/>
              <a:gd name="T48" fmla="*/ 770 w 780"/>
              <a:gd name="T49" fmla="*/ 490 h 864"/>
              <a:gd name="T50" fmla="*/ 734 w 780"/>
              <a:gd name="T51" fmla="*/ 448 h 864"/>
              <a:gd name="T52" fmla="*/ 668 w 780"/>
              <a:gd name="T53" fmla="*/ 418 h 864"/>
              <a:gd name="T54" fmla="*/ 626 w 780"/>
              <a:gd name="T55" fmla="*/ 376 h 864"/>
              <a:gd name="T56" fmla="*/ 436 w 780"/>
              <a:gd name="T57" fmla="*/ 754 h 864"/>
              <a:gd name="T58" fmla="*/ 302 w 780"/>
              <a:gd name="T59" fmla="*/ 788 h 864"/>
              <a:gd name="T60" fmla="*/ 192 w 780"/>
              <a:gd name="T61" fmla="*/ 792 h 864"/>
              <a:gd name="T62" fmla="*/ 86 w 780"/>
              <a:gd name="T63" fmla="*/ 768 h 864"/>
              <a:gd name="T64" fmla="*/ 84 w 780"/>
              <a:gd name="T65" fmla="*/ 750 h 864"/>
              <a:gd name="T66" fmla="*/ 110 w 780"/>
              <a:gd name="T67" fmla="*/ 704 h 864"/>
              <a:gd name="T68" fmla="*/ 176 w 780"/>
              <a:gd name="T69" fmla="*/ 642 h 864"/>
              <a:gd name="T70" fmla="*/ 288 w 780"/>
              <a:gd name="T71" fmla="*/ 578 h 864"/>
              <a:gd name="T72" fmla="*/ 402 w 780"/>
              <a:gd name="T73" fmla="*/ 534 h 864"/>
              <a:gd name="T74" fmla="*/ 536 w 780"/>
              <a:gd name="T75" fmla="*/ 500 h 864"/>
              <a:gd name="T76" fmla="*/ 634 w 780"/>
              <a:gd name="T77" fmla="*/ 498 h 864"/>
              <a:gd name="T78" fmla="*/ 694 w 780"/>
              <a:gd name="T79" fmla="*/ 514 h 864"/>
              <a:gd name="T80" fmla="*/ 712 w 780"/>
              <a:gd name="T81" fmla="*/ 532 h 864"/>
              <a:gd name="T82" fmla="*/ 698 w 780"/>
              <a:gd name="T83" fmla="*/ 566 h 864"/>
              <a:gd name="T84" fmla="*/ 608 w 780"/>
              <a:gd name="T85" fmla="*/ 658 h 864"/>
              <a:gd name="T86" fmla="*/ 502 w 780"/>
              <a:gd name="T87" fmla="*/ 726 h 864"/>
              <a:gd name="T88" fmla="*/ 374 w 780"/>
              <a:gd name="T89" fmla="*/ 584 h 864"/>
              <a:gd name="T90" fmla="*/ 276 w 780"/>
              <a:gd name="T91" fmla="*/ 626 h 864"/>
              <a:gd name="T92" fmla="*/ 180 w 780"/>
              <a:gd name="T93" fmla="*/ 686 h 864"/>
              <a:gd name="T94" fmla="*/ 190 w 780"/>
              <a:gd name="T95" fmla="*/ 718 h 864"/>
              <a:gd name="T96" fmla="*/ 268 w 780"/>
              <a:gd name="T97" fmla="*/ 724 h 864"/>
              <a:gd name="T98" fmla="*/ 338 w 780"/>
              <a:gd name="T99" fmla="*/ 702 h 864"/>
              <a:gd name="T100" fmla="*/ 408 w 780"/>
              <a:gd name="T101" fmla="*/ 632 h 864"/>
              <a:gd name="T102" fmla="*/ 416 w 780"/>
              <a:gd name="T103" fmla="*/ 582 h 864"/>
              <a:gd name="T104" fmla="*/ 412 w 780"/>
              <a:gd name="T105" fmla="*/ 57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0" h="864">
                <a:moveTo>
                  <a:pt x="618" y="360"/>
                </a:moveTo>
                <a:lnTo>
                  <a:pt x="618" y="360"/>
                </a:lnTo>
                <a:lnTo>
                  <a:pt x="578" y="276"/>
                </a:lnTo>
                <a:lnTo>
                  <a:pt x="542" y="208"/>
                </a:lnTo>
                <a:lnTo>
                  <a:pt x="524" y="178"/>
                </a:lnTo>
                <a:lnTo>
                  <a:pt x="506" y="150"/>
                </a:lnTo>
                <a:lnTo>
                  <a:pt x="488" y="126"/>
                </a:lnTo>
                <a:lnTo>
                  <a:pt x="468" y="106"/>
                </a:lnTo>
                <a:lnTo>
                  <a:pt x="448" y="86"/>
                </a:lnTo>
                <a:lnTo>
                  <a:pt x="428" y="72"/>
                </a:lnTo>
                <a:lnTo>
                  <a:pt x="406" y="58"/>
                </a:lnTo>
                <a:lnTo>
                  <a:pt x="382" y="48"/>
                </a:lnTo>
                <a:lnTo>
                  <a:pt x="358" y="42"/>
                </a:lnTo>
                <a:lnTo>
                  <a:pt x="330" y="36"/>
                </a:lnTo>
                <a:lnTo>
                  <a:pt x="300" y="34"/>
                </a:lnTo>
                <a:lnTo>
                  <a:pt x="266" y="32"/>
                </a:lnTo>
                <a:lnTo>
                  <a:pt x="266" y="32"/>
                </a:lnTo>
                <a:lnTo>
                  <a:pt x="246" y="32"/>
                </a:lnTo>
                <a:lnTo>
                  <a:pt x="230" y="26"/>
                </a:lnTo>
                <a:lnTo>
                  <a:pt x="220" y="20"/>
                </a:lnTo>
                <a:lnTo>
                  <a:pt x="212" y="12"/>
                </a:lnTo>
                <a:lnTo>
                  <a:pt x="204" y="6"/>
                </a:lnTo>
                <a:lnTo>
                  <a:pt x="196" y="2"/>
                </a:lnTo>
                <a:lnTo>
                  <a:pt x="184" y="0"/>
                </a:lnTo>
                <a:lnTo>
                  <a:pt x="168" y="4"/>
                </a:lnTo>
                <a:lnTo>
                  <a:pt x="168" y="4"/>
                </a:lnTo>
                <a:lnTo>
                  <a:pt x="154" y="12"/>
                </a:lnTo>
                <a:lnTo>
                  <a:pt x="146" y="20"/>
                </a:lnTo>
                <a:lnTo>
                  <a:pt x="142" y="28"/>
                </a:lnTo>
                <a:lnTo>
                  <a:pt x="140" y="38"/>
                </a:lnTo>
                <a:lnTo>
                  <a:pt x="138" y="50"/>
                </a:lnTo>
                <a:lnTo>
                  <a:pt x="134" y="62"/>
                </a:lnTo>
                <a:lnTo>
                  <a:pt x="126" y="76"/>
                </a:lnTo>
                <a:lnTo>
                  <a:pt x="110" y="90"/>
                </a:lnTo>
                <a:lnTo>
                  <a:pt x="110" y="90"/>
                </a:lnTo>
                <a:lnTo>
                  <a:pt x="86" y="112"/>
                </a:lnTo>
                <a:lnTo>
                  <a:pt x="64" y="134"/>
                </a:lnTo>
                <a:lnTo>
                  <a:pt x="46" y="156"/>
                </a:lnTo>
                <a:lnTo>
                  <a:pt x="32" y="178"/>
                </a:lnTo>
                <a:lnTo>
                  <a:pt x="20" y="202"/>
                </a:lnTo>
                <a:lnTo>
                  <a:pt x="12" y="226"/>
                </a:lnTo>
                <a:lnTo>
                  <a:pt x="4" y="252"/>
                </a:lnTo>
                <a:lnTo>
                  <a:pt x="2" y="278"/>
                </a:lnTo>
                <a:lnTo>
                  <a:pt x="0" y="306"/>
                </a:lnTo>
                <a:lnTo>
                  <a:pt x="2" y="338"/>
                </a:lnTo>
                <a:lnTo>
                  <a:pt x="4" y="370"/>
                </a:lnTo>
                <a:lnTo>
                  <a:pt x="10" y="404"/>
                </a:lnTo>
                <a:lnTo>
                  <a:pt x="26" y="482"/>
                </a:lnTo>
                <a:lnTo>
                  <a:pt x="48" y="572"/>
                </a:lnTo>
                <a:lnTo>
                  <a:pt x="48" y="572"/>
                </a:lnTo>
                <a:lnTo>
                  <a:pt x="52" y="590"/>
                </a:lnTo>
                <a:lnTo>
                  <a:pt x="52" y="608"/>
                </a:lnTo>
                <a:lnTo>
                  <a:pt x="52" y="622"/>
                </a:lnTo>
                <a:lnTo>
                  <a:pt x="50" y="636"/>
                </a:lnTo>
                <a:lnTo>
                  <a:pt x="46" y="648"/>
                </a:lnTo>
                <a:lnTo>
                  <a:pt x="40" y="660"/>
                </a:lnTo>
                <a:lnTo>
                  <a:pt x="30" y="682"/>
                </a:lnTo>
                <a:lnTo>
                  <a:pt x="18" y="702"/>
                </a:lnTo>
                <a:lnTo>
                  <a:pt x="14" y="714"/>
                </a:lnTo>
                <a:lnTo>
                  <a:pt x="12" y="726"/>
                </a:lnTo>
                <a:lnTo>
                  <a:pt x="10" y="740"/>
                </a:lnTo>
                <a:lnTo>
                  <a:pt x="10" y="754"/>
                </a:lnTo>
                <a:lnTo>
                  <a:pt x="12" y="770"/>
                </a:lnTo>
                <a:lnTo>
                  <a:pt x="18" y="790"/>
                </a:lnTo>
                <a:lnTo>
                  <a:pt x="18" y="790"/>
                </a:lnTo>
                <a:lnTo>
                  <a:pt x="26" y="802"/>
                </a:lnTo>
                <a:lnTo>
                  <a:pt x="36" y="816"/>
                </a:lnTo>
                <a:lnTo>
                  <a:pt x="50" y="826"/>
                </a:lnTo>
                <a:lnTo>
                  <a:pt x="68" y="836"/>
                </a:lnTo>
                <a:lnTo>
                  <a:pt x="90" y="846"/>
                </a:lnTo>
                <a:lnTo>
                  <a:pt x="114" y="852"/>
                </a:lnTo>
                <a:lnTo>
                  <a:pt x="140" y="858"/>
                </a:lnTo>
                <a:lnTo>
                  <a:pt x="170" y="862"/>
                </a:lnTo>
                <a:lnTo>
                  <a:pt x="200" y="864"/>
                </a:lnTo>
                <a:lnTo>
                  <a:pt x="234" y="864"/>
                </a:lnTo>
                <a:lnTo>
                  <a:pt x="268" y="862"/>
                </a:lnTo>
                <a:lnTo>
                  <a:pt x="304" y="858"/>
                </a:lnTo>
                <a:lnTo>
                  <a:pt x="342" y="852"/>
                </a:lnTo>
                <a:lnTo>
                  <a:pt x="380" y="844"/>
                </a:lnTo>
                <a:lnTo>
                  <a:pt x="420" y="832"/>
                </a:lnTo>
                <a:lnTo>
                  <a:pt x="458" y="818"/>
                </a:lnTo>
                <a:lnTo>
                  <a:pt x="458" y="818"/>
                </a:lnTo>
                <a:lnTo>
                  <a:pt x="498" y="802"/>
                </a:lnTo>
                <a:lnTo>
                  <a:pt x="534" y="786"/>
                </a:lnTo>
                <a:lnTo>
                  <a:pt x="570" y="768"/>
                </a:lnTo>
                <a:lnTo>
                  <a:pt x="602" y="748"/>
                </a:lnTo>
                <a:lnTo>
                  <a:pt x="632" y="726"/>
                </a:lnTo>
                <a:lnTo>
                  <a:pt x="660" y="706"/>
                </a:lnTo>
                <a:lnTo>
                  <a:pt x="686" y="684"/>
                </a:lnTo>
                <a:lnTo>
                  <a:pt x="708" y="662"/>
                </a:lnTo>
                <a:lnTo>
                  <a:pt x="728" y="640"/>
                </a:lnTo>
                <a:lnTo>
                  <a:pt x="744" y="618"/>
                </a:lnTo>
                <a:lnTo>
                  <a:pt x="758" y="598"/>
                </a:lnTo>
                <a:lnTo>
                  <a:pt x="770" y="578"/>
                </a:lnTo>
                <a:lnTo>
                  <a:pt x="776" y="558"/>
                </a:lnTo>
                <a:lnTo>
                  <a:pt x="780" y="540"/>
                </a:lnTo>
                <a:lnTo>
                  <a:pt x="780" y="522"/>
                </a:lnTo>
                <a:lnTo>
                  <a:pt x="778" y="508"/>
                </a:lnTo>
                <a:lnTo>
                  <a:pt x="778" y="508"/>
                </a:lnTo>
                <a:lnTo>
                  <a:pt x="770" y="490"/>
                </a:lnTo>
                <a:lnTo>
                  <a:pt x="762" y="476"/>
                </a:lnTo>
                <a:lnTo>
                  <a:pt x="752" y="464"/>
                </a:lnTo>
                <a:lnTo>
                  <a:pt x="744" y="454"/>
                </a:lnTo>
                <a:lnTo>
                  <a:pt x="734" y="448"/>
                </a:lnTo>
                <a:lnTo>
                  <a:pt x="722" y="442"/>
                </a:lnTo>
                <a:lnTo>
                  <a:pt x="702" y="432"/>
                </a:lnTo>
                <a:lnTo>
                  <a:pt x="678" y="424"/>
                </a:lnTo>
                <a:lnTo>
                  <a:pt x="668" y="418"/>
                </a:lnTo>
                <a:lnTo>
                  <a:pt x="658" y="410"/>
                </a:lnTo>
                <a:lnTo>
                  <a:pt x="646" y="402"/>
                </a:lnTo>
                <a:lnTo>
                  <a:pt x="636" y="390"/>
                </a:lnTo>
                <a:lnTo>
                  <a:pt x="626" y="376"/>
                </a:lnTo>
                <a:lnTo>
                  <a:pt x="618" y="360"/>
                </a:lnTo>
                <a:lnTo>
                  <a:pt x="618" y="360"/>
                </a:lnTo>
                <a:close/>
                <a:moveTo>
                  <a:pt x="436" y="754"/>
                </a:moveTo>
                <a:lnTo>
                  <a:pt x="436" y="754"/>
                </a:lnTo>
                <a:lnTo>
                  <a:pt x="400" y="766"/>
                </a:lnTo>
                <a:lnTo>
                  <a:pt x="366" y="776"/>
                </a:lnTo>
                <a:lnTo>
                  <a:pt x="334" y="782"/>
                </a:lnTo>
                <a:lnTo>
                  <a:pt x="302" y="788"/>
                </a:lnTo>
                <a:lnTo>
                  <a:pt x="272" y="792"/>
                </a:lnTo>
                <a:lnTo>
                  <a:pt x="242" y="794"/>
                </a:lnTo>
                <a:lnTo>
                  <a:pt x="216" y="794"/>
                </a:lnTo>
                <a:lnTo>
                  <a:pt x="192" y="792"/>
                </a:lnTo>
                <a:lnTo>
                  <a:pt x="148" y="788"/>
                </a:lnTo>
                <a:lnTo>
                  <a:pt x="116" y="780"/>
                </a:lnTo>
                <a:lnTo>
                  <a:pt x="94" y="772"/>
                </a:lnTo>
                <a:lnTo>
                  <a:pt x="86" y="768"/>
                </a:lnTo>
                <a:lnTo>
                  <a:pt x="84" y="764"/>
                </a:lnTo>
                <a:lnTo>
                  <a:pt x="84" y="764"/>
                </a:lnTo>
                <a:lnTo>
                  <a:pt x="82" y="758"/>
                </a:lnTo>
                <a:lnTo>
                  <a:pt x="84" y="750"/>
                </a:lnTo>
                <a:lnTo>
                  <a:pt x="86" y="740"/>
                </a:lnTo>
                <a:lnTo>
                  <a:pt x="92" y="728"/>
                </a:lnTo>
                <a:lnTo>
                  <a:pt x="100" y="716"/>
                </a:lnTo>
                <a:lnTo>
                  <a:pt x="110" y="704"/>
                </a:lnTo>
                <a:lnTo>
                  <a:pt x="122" y="688"/>
                </a:lnTo>
                <a:lnTo>
                  <a:pt x="138" y="674"/>
                </a:lnTo>
                <a:lnTo>
                  <a:pt x="156" y="658"/>
                </a:lnTo>
                <a:lnTo>
                  <a:pt x="176" y="642"/>
                </a:lnTo>
                <a:lnTo>
                  <a:pt x="200" y="626"/>
                </a:lnTo>
                <a:lnTo>
                  <a:pt x="226" y="610"/>
                </a:lnTo>
                <a:lnTo>
                  <a:pt x="254" y="594"/>
                </a:lnTo>
                <a:lnTo>
                  <a:pt x="288" y="578"/>
                </a:lnTo>
                <a:lnTo>
                  <a:pt x="322" y="562"/>
                </a:lnTo>
                <a:lnTo>
                  <a:pt x="362" y="546"/>
                </a:lnTo>
                <a:lnTo>
                  <a:pt x="362" y="546"/>
                </a:lnTo>
                <a:lnTo>
                  <a:pt x="402" y="534"/>
                </a:lnTo>
                <a:lnTo>
                  <a:pt x="438" y="522"/>
                </a:lnTo>
                <a:lnTo>
                  <a:pt x="474" y="512"/>
                </a:lnTo>
                <a:lnTo>
                  <a:pt x="506" y="506"/>
                </a:lnTo>
                <a:lnTo>
                  <a:pt x="536" y="500"/>
                </a:lnTo>
                <a:lnTo>
                  <a:pt x="564" y="498"/>
                </a:lnTo>
                <a:lnTo>
                  <a:pt x="590" y="496"/>
                </a:lnTo>
                <a:lnTo>
                  <a:pt x="614" y="496"/>
                </a:lnTo>
                <a:lnTo>
                  <a:pt x="634" y="498"/>
                </a:lnTo>
                <a:lnTo>
                  <a:pt x="652" y="500"/>
                </a:lnTo>
                <a:lnTo>
                  <a:pt x="668" y="504"/>
                </a:lnTo>
                <a:lnTo>
                  <a:pt x="682" y="508"/>
                </a:lnTo>
                <a:lnTo>
                  <a:pt x="694" y="514"/>
                </a:lnTo>
                <a:lnTo>
                  <a:pt x="702" y="518"/>
                </a:lnTo>
                <a:lnTo>
                  <a:pt x="708" y="526"/>
                </a:lnTo>
                <a:lnTo>
                  <a:pt x="712" y="532"/>
                </a:lnTo>
                <a:lnTo>
                  <a:pt x="712" y="532"/>
                </a:lnTo>
                <a:lnTo>
                  <a:pt x="712" y="536"/>
                </a:lnTo>
                <a:lnTo>
                  <a:pt x="710" y="544"/>
                </a:lnTo>
                <a:lnTo>
                  <a:pt x="706" y="554"/>
                </a:lnTo>
                <a:lnTo>
                  <a:pt x="698" y="566"/>
                </a:lnTo>
                <a:lnTo>
                  <a:pt x="678" y="592"/>
                </a:lnTo>
                <a:lnTo>
                  <a:pt x="648" y="624"/>
                </a:lnTo>
                <a:lnTo>
                  <a:pt x="630" y="642"/>
                </a:lnTo>
                <a:lnTo>
                  <a:pt x="608" y="658"/>
                </a:lnTo>
                <a:lnTo>
                  <a:pt x="586" y="676"/>
                </a:lnTo>
                <a:lnTo>
                  <a:pt x="560" y="692"/>
                </a:lnTo>
                <a:lnTo>
                  <a:pt x="532" y="710"/>
                </a:lnTo>
                <a:lnTo>
                  <a:pt x="502" y="726"/>
                </a:lnTo>
                <a:lnTo>
                  <a:pt x="470" y="740"/>
                </a:lnTo>
                <a:lnTo>
                  <a:pt x="436" y="754"/>
                </a:lnTo>
                <a:lnTo>
                  <a:pt x="436" y="754"/>
                </a:lnTo>
                <a:close/>
                <a:moveTo>
                  <a:pt x="374" y="584"/>
                </a:moveTo>
                <a:lnTo>
                  <a:pt x="374" y="584"/>
                </a:lnTo>
                <a:lnTo>
                  <a:pt x="340" y="598"/>
                </a:lnTo>
                <a:lnTo>
                  <a:pt x="306" y="612"/>
                </a:lnTo>
                <a:lnTo>
                  <a:pt x="276" y="626"/>
                </a:lnTo>
                <a:lnTo>
                  <a:pt x="248" y="642"/>
                </a:lnTo>
                <a:lnTo>
                  <a:pt x="224" y="656"/>
                </a:lnTo>
                <a:lnTo>
                  <a:pt x="200" y="672"/>
                </a:lnTo>
                <a:lnTo>
                  <a:pt x="180" y="686"/>
                </a:lnTo>
                <a:lnTo>
                  <a:pt x="162" y="700"/>
                </a:lnTo>
                <a:lnTo>
                  <a:pt x="162" y="700"/>
                </a:lnTo>
                <a:lnTo>
                  <a:pt x="176" y="710"/>
                </a:lnTo>
                <a:lnTo>
                  <a:pt x="190" y="718"/>
                </a:lnTo>
                <a:lnTo>
                  <a:pt x="208" y="722"/>
                </a:lnTo>
                <a:lnTo>
                  <a:pt x="226" y="726"/>
                </a:lnTo>
                <a:lnTo>
                  <a:pt x="246" y="726"/>
                </a:lnTo>
                <a:lnTo>
                  <a:pt x="268" y="724"/>
                </a:lnTo>
                <a:lnTo>
                  <a:pt x="290" y="720"/>
                </a:lnTo>
                <a:lnTo>
                  <a:pt x="312" y="714"/>
                </a:lnTo>
                <a:lnTo>
                  <a:pt x="312" y="714"/>
                </a:lnTo>
                <a:lnTo>
                  <a:pt x="338" y="702"/>
                </a:lnTo>
                <a:lnTo>
                  <a:pt x="362" y="688"/>
                </a:lnTo>
                <a:lnTo>
                  <a:pt x="380" y="670"/>
                </a:lnTo>
                <a:lnTo>
                  <a:pt x="396" y="652"/>
                </a:lnTo>
                <a:lnTo>
                  <a:pt x="408" y="632"/>
                </a:lnTo>
                <a:lnTo>
                  <a:pt x="416" y="612"/>
                </a:lnTo>
                <a:lnTo>
                  <a:pt x="416" y="602"/>
                </a:lnTo>
                <a:lnTo>
                  <a:pt x="418" y="592"/>
                </a:lnTo>
                <a:lnTo>
                  <a:pt x="416" y="582"/>
                </a:lnTo>
                <a:lnTo>
                  <a:pt x="414" y="572"/>
                </a:lnTo>
                <a:lnTo>
                  <a:pt x="414" y="572"/>
                </a:lnTo>
                <a:lnTo>
                  <a:pt x="412" y="570"/>
                </a:lnTo>
                <a:lnTo>
                  <a:pt x="412" y="570"/>
                </a:lnTo>
                <a:lnTo>
                  <a:pt x="374" y="584"/>
                </a:lnTo>
                <a:lnTo>
                  <a:pt x="374" y="5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7088505" y="3714750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90204" pitchFamily="34" charset="0"/>
              <a:buNone/>
            </a:pPr>
            <a:r>
              <a:rPr lang="zh-CN" altLang="en-US" sz="1400" dirty="0" smtClean="0"/>
              <a:t>特点：</a:t>
            </a:r>
            <a:endParaRPr lang="zh-CN" altLang="en-US" sz="1400" dirty="0" smtClean="0"/>
          </a:p>
        </p:txBody>
      </p:sp>
      <p:sp>
        <p:nvSpPr>
          <p:cNvPr id="47" name="Freeform 11"/>
          <p:cNvSpPr>
            <a:spLocks noEditPoints="1"/>
          </p:cNvSpPr>
          <p:nvPr/>
        </p:nvSpPr>
        <p:spPr bwMode="auto">
          <a:xfrm>
            <a:off x="6816725" y="3645535"/>
            <a:ext cx="381635" cy="422910"/>
          </a:xfrm>
          <a:custGeom>
            <a:avLst/>
            <a:gdLst>
              <a:gd name="T0" fmla="*/ 542 w 780"/>
              <a:gd name="T1" fmla="*/ 208 h 864"/>
              <a:gd name="T2" fmla="*/ 468 w 780"/>
              <a:gd name="T3" fmla="*/ 106 h 864"/>
              <a:gd name="T4" fmla="*/ 382 w 780"/>
              <a:gd name="T5" fmla="*/ 48 h 864"/>
              <a:gd name="T6" fmla="*/ 266 w 780"/>
              <a:gd name="T7" fmla="*/ 32 h 864"/>
              <a:gd name="T8" fmla="*/ 220 w 780"/>
              <a:gd name="T9" fmla="*/ 20 h 864"/>
              <a:gd name="T10" fmla="*/ 184 w 780"/>
              <a:gd name="T11" fmla="*/ 0 h 864"/>
              <a:gd name="T12" fmla="*/ 146 w 780"/>
              <a:gd name="T13" fmla="*/ 20 h 864"/>
              <a:gd name="T14" fmla="*/ 134 w 780"/>
              <a:gd name="T15" fmla="*/ 62 h 864"/>
              <a:gd name="T16" fmla="*/ 86 w 780"/>
              <a:gd name="T17" fmla="*/ 112 h 864"/>
              <a:gd name="T18" fmla="*/ 20 w 780"/>
              <a:gd name="T19" fmla="*/ 202 h 864"/>
              <a:gd name="T20" fmla="*/ 0 w 780"/>
              <a:gd name="T21" fmla="*/ 306 h 864"/>
              <a:gd name="T22" fmla="*/ 26 w 780"/>
              <a:gd name="T23" fmla="*/ 482 h 864"/>
              <a:gd name="T24" fmla="*/ 52 w 780"/>
              <a:gd name="T25" fmla="*/ 608 h 864"/>
              <a:gd name="T26" fmla="*/ 40 w 780"/>
              <a:gd name="T27" fmla="*/ 660 h 864"/>
              <a:gd name="T28" fmla="*/ 12 w 780"/>
              <a:gd name="T29" fmla="*/ 726 h 864"/>
              <a:gd name="T30" fmla="*/ 18 w 780"/>
              <a:gd name="T31" fmla="*/ 790 h 864"/>
              <a:gd name="T32" fmla="*/ 50 w 780"/>
              <a:gd name="T33" fmla="*/ 826 h 864"/>
              <a:gd name="T34" fmla="*/ 140 w 780"/>
              <a:gd name="T35" fmla="*/ 858 h 864"/>
              <a:gd name="T36" fmla="*/ 268 w 780"/>
              <a:gd name="T37" fmla="*/ 862 h 864"/>
              <a:gd name="T38" fmla="*/ 420 w 780"/>
              <a:gd name="T39" fmla="*/ 832 h 864"/>
              <a:gd name="T40" fmla="*/ 534 w 780"/>
              <a:gd name="T41" fmla="*/ 786 h 864"/>
              <a:gd name="T42" fmla="*/ 660 w 780"/>
              <a:gd name="T43" fmla="*/ 706 h 864"/>
              <a:gd name="T44" fmla="*/ 744 w 780"/>
              <a:gd name="T45" fmla="*/ 618 h 864"/>
              <a:gd name="T46" fmla="*/ 780 w 780"/>
              <a:gd name="T47" fmla="*/ 540 h 864"/>
              <a:gd name="T48" fmla="*/ 770 w 780"/>
              <a:gd name="T49" fmla="*/ 490 h 864"/>
              <a:gd name="T50" fmla="*/ 734 w 780"/>
              <a:gd name="T51" fmla="*/ 448 h 864"/>
              <a:gd name="T52" fmla="*/ 668 w 780"/>
              <a:gd name="T53" fmla="*/ 418 h 864"/>
              <a:gd name="T54" fmla="*/ 626 w 780"/>
              <a:gd name="T55" fmla="*/ 376 h 864"/>
              <a:gd name="T56" fmla="*/ 436 w 780"/>
              <a:gd name="T57" fmla="*/ 754 h 864"/>
              <a:gd name="T58" fmla="*/ 302 w 780"/>
              <a:gd name="T59" fmla="*/ 788 h 864"/>
              <a:gd name="T60" fmla="*/ 192 w 780"/>
              <a:gd name="T61" fmla="*/ 792 h 864"/>
              <a:gd name="T62" fmla="*/ 86 w 780"/>
              <a:gd name="T63" fmla="*/ 768 h 864"/>
              <a:gd name="T64" fmla="*/ 84 w 780"/>
              <a:gd name="T65" fmla="*/ 750 h 864"/>
              <a:gd name="T66" fmla="*/ 110 w 780"/>
              <a:gd name="T67" fmla="*/ 704 h 864"/>
              <a:gd name="T68" fmla="*/ 176 w 780"/>
              <a:gd name="T69" fmla="*/ 642 h 864"/>
              <a:gd name="T70" fmla="*/ 288 w 780"/>
              <a:gd name="T71" fmla="*/ 578 h 864"/>
              <a:gd name="T72" fmla="*/ 402 w 780"/>
              <a:gd name="T73" fmla="*/ 534 h 864"/>
              <a:gd name="T74" fmla="*/ 536 w 780"/>
              <a:gd name="T75" fmla="*/ 500 h 864"/>
              <a:gd name="T76" fmla="*/ 634 w 780"/>
              <a:gd name="T77" fmla="*/ 498 h 864"/>
              <a:gd name="T78" fmla="*/ 694 w 780"/>
              <a:gd name="T79" fmla="*/ 514 h 864"/>
              <a:gd name="T80" fmla="*/ 712 w 780"/>
              <a:gd name="T81" fmla="*/ 532 h 864"/>
              <a:gd name="T82" fmla="*/ 698 w 780"/>
              <a:gd name="T83" fmla="*/ 566 h 864"/>
              <a:gd name="T84" fmla="*/ 608 w 780"/>
              <a:gd name="T85" fmla="*/ 658 h 864"/>
              <a:gd name="T86" fmla="*/ 502 w 780"/>
              <a:gd name="T87" fmla="*/ 726 h 864"/>
              <a:gd name="T88" fmla="*/ 374 w 780"/>
              <a:gd name="T89" fmla="*/ 584 h 864"/>
              <a:gd name="T90" fmla="*/ 276 w 780"/>
              <a:gd name="T91" fmla="*/ 626 h 864"/>
              <a:gd name="T92" fmla="*/ 180 w 780"/>
              <a:gd name="T93" fmla="*/ 686 h 864"/>
              <a:gd name="T94" fmla="*/ 190 w 780"/>
              <a:gd name="T95" fmla="*/ 718 h 864"/>
              <a:gd name="T96" fmla="*/ 268 w 780"/>
              <a:gd name="T97" fmla="*/ 724 h 864"/>
              <a:gd name="T98" fmla="*/ 338 w 780"/>
              <a:gd name="T99" fmla="*/ 702 h 864"/>
              <a:gd name="T100" fmla="*/ 408 w 780"/>
              <a:gd name="T101" fmla="*/ 632 h 864"/>
              <a:gd name="T102" fmla="*/ 416 w 780"/>
              <a:gd name="T103" fmla="*/ 582 h 864"/>
              <a:gd name="T104" fmla="*/ 412 w 780"/>
              <a:gd name="T105" fmla="*/ 57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0" h="864">
                <a:moveTo>
                  <a:pt x="618" y="360"/>
                </a:moveTo>
                <a:lnTo>
                  <a:pt x="618" y="360"/>
                </a:lnTo>
                <a:lnTo>
                  <a:pt x="578" y="276"/>
                </a:lnTo>
                <a:lnTo>
                  <a:pt x="542" y="208"/>
                </a:lnTo>
                <a:lnTo>
                  <a:pt x="524" y="178"/>
                </a:lnTo>
                <a:lnTo>
                  <a:pt x="506" y="150"/>
                </a:lnTo>
                <a:lnTo>
                  <a:pt x="488" y="126"/>
                </a:lnTo>
                <a:lnTo>
                  <a:pt x="468" y="106"/>
                </a:lnTo>
                <a:lnTo>
                  <a:pt x="448" y="86"/>
                </a:lnTo>
                <a:lnTo>
                  <a:pt x="428" y="72"/>
                </a:lnTo>
                <a:lnTo>
                  <a:pt x="406" y="58"/>
                </a:lnTo>
                <a:lnTo>
                  <a:pt x="382" y="48"/>
                </a:lnTo>
                <a:lnTo>
                  <a:pt x="358" y="42"/>
                </a:lnTo>
                <a:lnTo>
                  <a:pt x="330" y="36"/>
                </a:lnTo>
                <a:lnTo>
                  <a:pt x="300" y="34"/>
                </a:lnTo>
                <a:lnTo>
                  <a:pt x="266" y="32"/>
                </a:lnTo>
                <a:lnTo>
                  <a:pt x="266" y="32"/>
                </a:lnTo>
                <a:lnTo>
                  <a:pt x="246" y="32"/>
                </a:lnTo>
                <a:lnTo>
                  <a:pt x="230" y="26"/>
                </a:lnTo>
                <a:lnTo>
                  <a:pt x="220" y="20"/>
                </a:lnTo>
                <a:lnTo>
                  <a:pt x="212" y="12"/>
                </a:lnTo>
                <a:lnTo>
                  <a:pt x="204" y="6"/>
                </a:lnTo>
                <a:lnTo>
                  <a:pt x="196" y="2"/>
                </a:lnTo>
                <a:lnTo>
                  <a:pt x="184" y="0"/>
                </a:lnTo>
                <a:lnTo>
                  <a:pt x="168" y="4"/>
                </a:lnTo>
                <a:lnTo>
                  <a:pt x="168" y="4"/>
                </a:lnTo>
                <a:lnTo>
                  <a:pt x="154" y="12"/>
                </a:lnTo>
                <a:lnTo>
                  <a:pt x="146" y="20"/>
                </a:lnTo>
                <a:lnTo>
                  <a:pt x="142" y="28"/>
                </a:lnTo>
                <a:lnTo>
                  <a:pt x="140" y="38"/>
                </a:lnTo>
                <a:lnTo>
                  <a:pt x="138" y="50"/>
                </a:lnTo>
                <a:lnTo>
                  <a:pt x="134" y="62"/>
                </a:lnTo>
                <a:lnTo>
                  <a:pt x="126" y="76"/>
                </a:lnTo>
                <a:lnTo>
                  <a:pt x="110" y="90"/>
                </a:lnTo>
                <a:lnTo>
                  <a:pt x="110" y="90"/>
                </a:lnTo>
                <a:lnTo>
                  <a:pt x="86" y="112"/>
                </a:lnTo>
                <a:lnTo>
                  <a:pt x="64" y="134"/>
                </a:lnTo>
                <a:lnTo>
                  <a:pt x="46" y="156"/>
                </a:lnTo>
                <a:lnTo>
                  <a:pt x="32" y="178"/>
                </a:lnTo>
                <a:lnTo>
                  <a:pt x="20" y="202"/>
                </a:lnTo>
                <a:lnTo>
                  <a:pt x="12" y="226"/>
                </a:lnTo>
                <a:lnTo>
                  <a:pt x="4" y="252"/>
                </a:lnTo>
                <a:lnTo>
                  <a:pt x="2" y="278"/>
                </a:lnTo>
                <a:lnTo>
                  <a:pt x="0" y="306"/>
                </a:lnTo>
                <a:lnTo>
                  <a:pt x="2" y="338"/>
                </a:lnTo>
                <a:lnTo>
                  <a:pt x="4" y="370"/>
                </a:lnTo>
                <a:lnTo>
                  <a:pt x="10" y="404"/>
                </a:lnTo>
                <a:lnTo>
                  <a:pt x="26" y="482"/>
                </a:lnTo>
                <a:lnTo>
                  <a:pt x="48" y="572"/>
                </a:lnTo>
                <a:lnTo>
                  <a:pt x="48" y="572"/>
                </a:lnTo>
                <a:lnTo>
                  <a:pt x="52" y="590"/>
                </a:lnTo>
                <a:lnTo>
                  <a:pt x="52" y="608"/>
                </a:lnTo>
                <a:lnTo>
                  <a:pt x="52" y="622"/>
                </a:lnTo>
                <a:lnTo>
                  <a:pt x="50" y="636"/>
                </a:lnTo>
                <a:lnTo>
                  <a:pt x="46" y="648"/>
                </a:lnTo>
                <a:lnTo>
                  <a:pt x="40" y="660"/>
                </a:lnTo>
                <a:lnTo>
                  <a:pt x="30" y="682"/>
                </a:lnTo>
                <a:lnTo>
                  <a:pt x="18" y="702"/>
                </a:lnTo>
                <a:lnTo>
                  <a:pt x="14" y="714"/>
                </a:lnTo>
                <a:lnTo>
                  <a:pt x="12" y="726"/>
                </a:lnTo>
                <a:lnTo>
                  <a:pt x="10" y="740"/>
                </a:lnTo>
                <a:lnTo>
                  <a:pt x="10" y="754"/>
                </a:lnTo>
                <a:lnTo>
                  <a:pt x="12" y="770"/>
                </a:lnTo>
                <a:lnTo>
                  <a:pt x="18" y="790"/>
                </a:lnTo>
                <a:lnTo>
                  <a:pt x="18" y="790"/>
                </a:lnTo>
                <a:lnTo>
                  <a:pt x="26" y="802"/>
                </a:lnTo>
                <a:lnTo>
                  <a:pt x="36" y="816"/>
                </a:lnTo>
                <a:lnTo>
                  <a:pt x="50" y="826"/>
                </a:lnTo>
                <a:lnTo>
                  <a:pt x="68" y="836"/>
                </a:lnTo>
                <a:lnTo>
                  <a:pt x="90" y="846"/>
                </a:lnTo>
                <a:lnTo>
                  <a:pt x="114" y="852"/>
                </a:lnTo>
                <a:lnTo>
                  <a:pt x="140" y="858"/>
                </a:lnTo>
                <a:lnTo>
                  <a:pt x="170" y="862"/>
                </a:lnTo>
                <a:lnTo>
                  <a:pt x="200" y="864"/>
                </a:lnTo>
                <a:lnTo>
                  <a:pt x="234" y="864"/>
                </a:lnTo>
                <a:lnTo>
                  <a:pt x="268" y="862"/>
                </a:lnTo>
                <a:lnTo>
                  <a:pt x="304" y="858"/>
                </a:lnTo>
                <a:lnTo>
                  <a:pt x="342" y="852"/>
                </a:lnTo>
                <a:lnTo>
                  <a:pt x="380" y="844"/>
                </a:lnTo>
                <a:lnTo>
                  <a:pt x="420" y="832"/>
                </a:lnTo>
                <a:lnTo>
                  <a:pt x="458" y="818"/>
                </a:lnTo>
                <a:lnTo>
                  <a:pt x="458" y="818"/>
                </a:lnTo>
                <a:lnTo>
                  <a:pt x="498" y="802"/>
                </a:lnTo>
                <a:lnTo>
                  <a:pt x="534" y="786"/>
                </a:lnTo>
                <a:lnTo>
                  <a:pt x="570" y="768"/>
                </a:lnTo>
                <a:lnTo>
                  <a:pt x="602" y="748"/>
                </a:lnTo>
                <a:lnTo>
                  <a:pt x="632" y="726"/>
                </a:lnTo>
                <a:lnTo>
                  <a:pt x="660" y="706"/>
                </a:lnTo>
                <a:lnTo>
                  <a:pt x="686" y="684"/>
                </a:lnTo>
                <a:lnTo>
                  <a:pt x="708" y="662"/>
                </a:lnTo>
                <a:lnTo>
                  <a:pt x="728" y="640"/>
                </a:lnTo>
                <a:lnTo>
                  <a:pt x="744" y="618"/>
                </a:lnTo>
                <a:lnTo>
                  <a:pt x="758" y="598"/>
                </a:lnTo>
                <a:lnTo>
                  <a:pt x="770" y="578"/>
                </a:lnTo>
                <a:lnTo>
                  <a:pt x="776" y="558"/>
                </a:lnTo>
                <a:lnTo>
                  <a:pt x="780" y="540"/>
                </a:lnTo>
                <a:lnTo>
                  <a:pt x="780" y="522"/>
                </a:lnTo>
                <a:lnTo>
                  <a:pt x="778" y="508"/>
                </a:lnTo>
                <a:lnTo>
                  <a:pt x="778" y="508"/>
                </a:lnTo>
                <a:lnTo>
                  <a:pt x="770" y="490"/>
                </a:lnTo>
                <a:lnTo>
                  <a:pt x="762" y="476"/>
                </a:lnTo>
                <a:lnTo>
                  <a:pt x="752" y="464"/>
                </a:lnTo>
                <a:lnTo>
                  <a:pt x="744" y="454"/>
                </a:lnTo>
                <a:lnTo>
                  <a:pt x="734" y="448"/>
                </a:lnTo>
                <a:lnTo>
                  <a:pt x="722" y="442"/>
                </a:lnTo>
                <a:lnTo>
                  <a:pt x="702" y="432"/>
                </a:lnTo>
                <a:lnTo>
                  <a:pt x="678" y="424"/>
                </a:lnTo>
                <a:lnTo>
                  <a:pt x="668" y="418"/>
                </a:lnTo>
                <a:lnTo>
                  <a:pt x="658" y="410"/>
                </a:lnTo>
                <a:lnTo>
                  <a:pt x="646" y="402"/>
                </a:lnTo>
                <a:lnTo>
                  <a:pt x="636" y="390"/>
                </a:lnTo>
                <a:lnTo>
                  <a:pt x="626" y="376"/>
                </a:lnTo>
                <a:lnTo>
                  <a:pt x="618" y="360"/>
                </a:lnTo>
                <a:lnTo>
                  <a:pt x="618" y="360"/>
                </a:lnTo>
                <a:close/>
                <a:moveTo>
                  <a:pt x="436" y="754"/>
                </a:moveTo>
                <a:lnTo>
                  <a:pt x="436" y="754"/>
                </a:lnTo>
                <a:lnTo>
                  <a:pt x="400" y="766"/>
                </a:lnTo>
                <a:lnTo>
                  <a:pt x="366" y="776"/>
                </a:lnTo>
                <a:lnTo>
                  <a:pt x="334" y="782"/>
                </a:lnTo>
                <a:lnTo>
                  <a:pt x="302" y="788"/>
                </a:lnTo>
                <a:lnTo>
                  <a:pt x="272" y="792"/>
                </a:lnTo>
                <a:lnTo>
                  <a:pt x="242" y="794"/>
                </a:lnTo>
                <a:lnTo>
                  <a:pt x="216" y="794"/>
                </a:lnTo>
                <a:lnTo>
                  <a:pt x="192" y="792"/>
                </a:lnTo>
                <a:lnTo>
                  <a:pt x="148" y="788"/>
                </a:lnTo>
                <a:lnTo>
                  <a:pt x="116" y="780"/>
                </a:lnTo>
                <a:lnTo>
                  <a:pt x="94" y="772"/>
                </a:lnTo>
                <a:lnTo>
                  <a:pt x="86" y="768"/>
                </a:lnTo>
                <a:lnTo>
                  <a:pt x="84" y="764"/>
                </a:lnTo>
                <a:lnTo>
                  <a:pt x="84" y="764"/>
                </a:lnTo>
                <a:lnTo>
                  <a:pt x="82" y="758"/>
                </a:lnTo>
                <a:lnTo>
                  <a:pt x="84" y="750"/>
                </a:lnTo>
                <a:lnTo>
                  <a:pt x="86" y="740"/>
                </a:lnTo>
                <a:lnTo>
                  <a:pt x="92" y="728"/>
                </a:lnTo>
                <a:lnTo>
                  <a:pt x="100" y="716"/>
                </a:lnTo>
                <a:lnTo>
                  <a:pt x="110" y="704"/>
                </a:lnTo>
                <a:lnTo>
                  <a:pt x="122" y="688"/>
                </a:lnTo>
                <a:lnTo>
                  <a:pt x="138" y="674"/>
                </a:lnTo>
                <a:lnTo>
                  <a:pt x="156" y="658"/>
                </a:lnTo>
                <a:lnTo>
                  <a:pt x="176" y="642"/>
                </a:lnTo>
                <a:lnTo>
                  <a:pt x="200" y="626"/>
                </a:lnTo>
                <a:lnTo>
                  <a:pt x="226" y="610"/>
                </a:lnTo>
                <a:lnTo>
                  <a:pt x="254" y="594"/>
                </a:lnTo>
                <a:lnTo>
                  <a:pt x="288" y="578"/>
                </a:lnTo>
                <a:lnTo>
                  <a:pt x="322" y="562"/>
                </a:lnTo>
                <a:lnTo>
                  <a:pt x="362" y="546"/>
                </a:lnTo>
                <a:lnTo>
                  <a:pt x="362" y="546"/>
                </a:lnTo>
                <a:lnTo>
                  <a:pt x="402" y="534"/>
                </a:lnTo>
                <a:lnTo>
                  <a:pt x="438" y="522"/>
                </a:lnTo>
                <a:lnTo>
                  <a:pt x="474" y="512"/>
                </a:lnTo>
                <a:lnTo>
                  <a:pt x="506" y="506"/>
                </a:lnTo>
                <a:lnTo>
                  <a:pt x="536" y="500"/>
                </a:lnTo>
                <a:lnTo>
                  <a:pt x="564" y="498"/>
                </a:lnTo>
                <a:lnTo>
                  <a:pt x="590" y="496"/>
                </a:lnTo>
                <a:lnTo>
                  <a:pt x="614" y="496"/>
                </a:lnTo>
                <a:lnTo>
                  <a:pt x="634" y="498"/>
                </a:lnTo>
                <a:lnTo>
                  <a:pt x="652" y="500"/>
                </a:lnTo>
                <a:lnTo>
                  <a:pt x="668" y="504"/>
                </a:lnTo>
                <a:lnTo>
                  <a:pt x="682" y="508"/>
                </a:lnTo>
                <a:lnTo>
                  <a:pt x="694" y="514"/>
                </a:lnTo>
                <a:lnTo>
                  <a:pt x="702" y="518"/>
                </a:lnTo>
                <a:lnTo>
                  <a:pt x="708" y="526"/>
                </a:lnTo>
                <a:lnTo>
                  <a:pt x="712" y="532"/>
                </a:lnTo>
                <a:lnTo>
                  <a:pt x="712" y="532"/>
                </a:lnTo>
                <a:lnTo>
                  <a:pt x="712" y="536"/>
                </a:lnTo>
                <a:lnTo>
                  <a:pt x="710" y="544"/>
                </a:lnTo>
                <a:lnTo>
                  <a:pt x="706" y="554"/>
                </a:lnTo>
                <a:lnTo>
                  <a:pt x="698" y="566"/>
                </a:lnTo>
                <a:lnTo>
                  <a:pt x="678" y="592"/>
                </a:lnTo>
                <a:lnTo>
                  <a:pt x="648" y="624"/>
                </a:lnTo>
                <a:lnTo>
                  <a:pt x="630" y="642"/>
                </a:lnTo>
                <a:lnTo>
                  <a:pt x="608" y="658"/>
                </a:lnTo>
                <a:lnTo>
                  <a:pt x="586" y="676"/>
                </a:lnTo>
                <a:lnTo>
                  <a:pt x="560" y="692"/>
                </a:lnTo>
                <a:lnTo>
                  <a:pt x="532" y="710"/>
                </a:lnTo>
                <a:lnTo>
                  <a:pt x="502" y="726"/>
                </a:lnTo>
                <a:lnTo>
                  <a:pt x="470" y="740"/>
                </a:lnTo>
                <a:lnTo>
                  <a:pt x="436" y="754"/>
                </a:lnTo>
                <a:lnTo>
                  <a:pt x="436" y="754"/>
                </a:lnTo>
                <a:close/>
                <a:moveTo>
                  <a:pt x="374" y="584"/>
                </a:moveTo>
                <a:lnTo>
                  <a:pt x="374" y="584"/>
                </a:lnTo>
                <a:lnTo>
                  <a:pt x="340" y="598"/>
                </a:lnTo>
                <a:lnTo>
                  <a:pt x="306" y="612"/>
                </a:lnTo>
                <a:lnTo>
                  <a:pt x="276" y="626"/>
                </a:lnTo>
                <a:lnTo>
                  <a:pt x="248" y="642"/>
                </a:lnTo>
                <a:lnTo>
                  <a:pt x="224" y="656"/>
                </a:lnTo>
                <a:lnTo>
                  <a:pt x="200" y="672"/>
                </a:lnTo>
                <a:lnTo>
                  <a:pt x="180" y="686"/>
                </a:lnTo>
                <a:lnTo>
                  <a:pt x="162" y="700"/>
                </a:lnTo>
                <a:lnTo>
                  <a:pt x="162" y="700"/>
                </a:lnTo>
                <a:lnTo>
                  <a:pt x="176" y="710"/>
                </a:lnTo>
                <a:lnTo>
                  <a:pt x="190" y="718"/>
                </a:lnTo>
                <a:lnTo>
                  <a:pt x="208" y="722"/>
                </a:lnTo>
                <a:lnTo>
                  <a:pt x="226" y="726"/>
                </a:lnTo>
                <a:lnTo>
                  <a:pt x="246" y="726"/>
                </a:lnTo>
                <a:lnTo>
                  <a:pt x="268" y="724"/>
                </a:lnTo>
                <a:lnTo>
                  <a:pt x="290" y="720"/>
                </a:lnTo>
                <a:lnTo>
                  <a:pt x="312" y="714"/>
                </a:lnTo>
                <a:lnTo>
                  <a:pt x="312" y="714"/>
                </a:lnTo>
                <a:lnTo>
                  <a:pt x="338" y="702"/>
                </a:lnTo>
                <a:lnTo>
                  <a:pt x="362" y="688"/>
                </a:lnTo>
                <a:lnTo>
                  <a:pt x="380" y="670"/>
                </a:lnTo>
                <a:lnTo>
                  <a:pt x="396" y="652"/>
                </a:lnTo>
                <a:lnTo>
                  <a:pt x="408" y="632"/>
                </a:lnTo>
                <a:lnTo>
                  <a:pt x="416" y="612"/>
                </a:lnTo>
                <a:lnTo>
                  <a:pt x="416" y="602"/>
                </a:lnTo>
                <a:lnTo>
                  <a:pt x="418" y="592"/>
                </a:lnTo>
                <a:lnTo>
                  <a:pt x="416" y="582"/>
                </a:lnTo>
                <a:lnTo>
                  <a:pt x="414" y="572"/>
                </a:lnTo>
                <a:lnTo>
                  <a:pt x="414" y="572"/>
                </a:lnTo>
                <a:lnTo>
                  <a:pt x="412" y="570"/>
                </a:lnTo>
                <a:lnTo>
                  <a:pt x="412" y="570"/>
                </a:lnTo>
                <a:lnTo>
                  <a:pt x="374" y="584"/>
                </a:lnTo>
                <a:lnTo>
                  <a:pt x="374" y="5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290" name="Freeform 13"/>
          <p:cNvSpPr>
            <a:spLocks noEditPoints="1"/>
          </p:cNvSpPr>
          <p:nvPr/>
        </p:nvSpPr>
        <p:spPr bwMode="auto">
          <a:xfrm>
            <a:off x="8281670" y="2238375"/>
            <a:ext cx="431165" cy="495935"/>
          </a:xfrm>
          <a:custGeom>
            <a:avLst/>
            <a:gdLst>
              <a:gd name="T0" fmla="*/ 27 w 94"/>
              <a:gd name="T1" fmla="*/ 39 h 108"/>
              <a:gd name="T2" fmla="*/ 52 w 94"/>
              <a:gd name="T3" fmla="*/ 37 h 108"/>
              <a:gd name="T4" fmla="*/ 93 w 94"/>
              <a:gd name="T5" fmla="*/ 58 h 108"/>
              <a:gd name="T6" fmla="*/ 90 w 94"/>
              <a:gd name="T7" fmla="*/ 50 h 108"/>
              <a:gd name="T8" fmla="*/ 88 w 94"/>
              <a:gd name="T9" fmla="*/ 43 h 108"/>
              <a:gd name="T10" fmla="*/ 89 w 94"/>
              <a:gd name="T11" fmla="*/ 39 h 108"/>
              <a:gd name="T12" fmla="*/ 87 w 94"/>
              <a:gd name="T13" fmla="*/ 32 h 108"/>
              <a:gd name="T14" fmla="*/ 84 w 94"/>
              <a:gd name="T15" fmla="*/ 25 h 108"/>
              <a:gd name="T16" fmla="*/ 84 w 94"/>
              <a:gd name="T17" fmla="*/ 19 h 108"/>
              <a:gd name="T18" fmla="*/ 80 w 94"/>
              <a:gd name="T19" fmla="*/ 14 h 108"/>
              <a:gd name="T20" fmla="*/ 76 w 94"/>
              <a:gd name="T21" fmla="*/ 10 h 108"/>
              <a:gd name="T22" fmla="*/ 75 w 94"/>
              <a:gd name="T23" fmla="*/ 7 h 108"/>
              <a:gd name="T24" fmla="*/ 70 w 94"/>
              <a:gd name="T25" fmla="*/ 4 h 108"/>
              <a:gd name="T26" fmla="*/ 65 w 94"/>
              <a:gd name="T27" fmla="*/ 2 h 108"/>
              <a:gd name="T28" fmla="*/ 58 w 94"/>
              <a:gd name="T29" fmla="*/ 1 h 108"/>
              <a:gd name="T30" fmla="*/ 51 w 94"/>
              <a:gd name="T31" fmla="*/ 0 h 108"/>
              <a:gd name="T32" fmla="*/ 45 w 94"/>
              <a:gd name="T33" fmla="*/ 0 h 108"/>
              <a:gd name="T34" fmla="*/ 38 w 94"/>
              <a:gd name="T35" fmla="*/ 1 h 108"/>
              <a:gd name="T36" fmla="*/ 31 w 94"/>
              <a:gd name="T37" fmla="*/ 2 h 108"/>
              <a:gd name="T38" fmla="*/ 24 w 94"/>
              <a:gd name="T39" fmla="*/ 4 h 108"/>
              <a:gd name="T40" fmla="*/ 18 w 94"/>
              <a:gd name="T41" fmla="*/ 8 h 108"/>
              <a:gd name="T42" fmla="*/ 13 w 94"/>
              <a:gd name="T43" fmla="*/ 12 h 108"/>
              <a:gd name="T44" fmla="*/ 8 w 94"/>
              <a:gd name="T45" fmla="*/ 17 h 108"/>
              <a:gd name="T46" fmla="*/ 5 w 94"/>
              <a:gd name="T47" fmla="*/ 22 h 108"/>
              <a:gd name="T48" fmla="*/ 2 w 94"/>
              <a:gd name="T49" fmla="*/ 28 h 108"/>
              <a:gd name="T50" fmla="*/ 0 w 94"/>
              <a:gd name="T51" fmla="*/ 36 h 108"/>
              <a:gd name="T52" fmla="*/ 1 w 94"/>
              <a:gd name="T53" fmla="*/ 49 h 108"/>
              <a:gd name="T54" fmla="*/ 24 w 94"/>
              <a:gd name="T55" fmla="*/ 97 h 108"/>
              <a:gd name="T56" fmla="*/ 71 w 94"/>
              <a:gd name="T57" fmla="*/ 107 h 108"/>
              <a:gd name="T58" fmla="*/ 72 w 94"/>
              <a:gd name="T59" fmla="*/ 93 h 108"/>
              <a:gd name="T60" fmla="*/ 73 w 94"/>
              <a:gd name="T61" fmla="*/ 90 h 108"/>
              <a:gd name="T62" fmla="*/ 76 w 94"/>
              <a:gd name="T63" fmla="*/ 89 h 108"/>
              <a:gd name="T64" fmla="*/ 79 w 94"/>
              <a:gd name="T65" fmla="*/ 89 h 108"/>
              <a:gd name="T66" fmla="*/ 82 w 94"/>
              <a:gd name="T67" fmla="*/ 90 h 108"/>
              <a:gd name="T68" fmla="*/ 83 w 94"/>
              <a:gd name="T69" fmla="*/ 90 h 108"/>
              <a:gd name="T70" fmla="*/ 86 w 94"/>
              <a:gd name="T71" fmla="*/ 90 h 108"/>
              <a:gd name="T72" fmla="*/ 89 w 94"/>
              <a:gd name="T73" fmla="*/ 88 h 108"/>
              <a:gd name="T74" fmla="*/ 89 w 94"/>
              <a:gd name="T75" fmla="*/ 84 h 108"/>
              <a:gd name="T76" fmla="*/ 90 w 94"/>
              <a:gd name="T77" fmla="*/ 81 h 108"/>
              <a:gd name="T78" fmla="*/ 91 w 94"/>
              <a:gd name="T79" fmla="*/ 79 h 108"/>
              <a:gd name="T80" fmla="*/ 90 w 94"/>
              <a:gd name="T81" fmla="*/ 77 h 108"/>
              <a:gd name="T82" fmla="*/ 89 w 94"/>
              <a:gd name="T83" fmla="*/ 75 h 108"/>
              <a:gd name="T84" fmla="*/ 90 w 94"/>
              <a:gd name="T85" fmla="*/ 73 h 108"/>
              <a:gd name="T86" fmla="*/ 91 w 94"/>
              <a:gd name="T87" fmla="*/ 71 h 108"/>
              <a:gd name="T88" fmla="*/ 90 w 94"/>
              <a:gd name="T89" fmla="*/ 66 h 108"/>
              <a:gd name="T90" fmla="*/ 92 w 94"/>
              <a:gd name="T91" fmla="*/ 63 h 108"/>
              <a:gd name="T92" fmla="*/ 94 w 94"/>
              <a:gd name="T93" fmla="*/ 61 h 108"/>
              <a:gd name="T94" fmla="*/ 28 w 94"/>
              <a:gd name="T95" fmla="*/ 46 h 108"/>
              <a:gd name="T96" fmla="*/ 22 w 94"/>
              <a:gd name="T97" fmla="*/ 47 h 108"/>
              <a:gd name="T98" fmla="*/ 18 w 94"/>
              <a:gd name="T99" fmla="*/ 44 h 108"/>
              <a:gd name="T100" fmla="*/ 17 w 94"/>
              <a:gd name="T101" fmla="*/ 38 h 108"/>
              <a:gd name="T102" fmla="*/ 20 w 94"/>
              <a:gd name="T103" fmla="*/ 33 h 108"/>
              <a:gd name="T104" fmla="*/ 26 w 94"/>
              <a:gd name="T105" fmla="*/ 33 h 108"/>
              <a:gd name="T106" fmla="*/ 30 w 94"/>
              <a:gd name="T107" fmla="*/ 36 h 108"/>
              <a:gd name="T108" fmla="*/ 31 w 94"/>
              <a:gd name="T109" fmla="*/ 42 h 108"/>
              <a:gd name="T110" fmla="*/ 67 w 94"/>
              <a:gd name="T111" fmla="*/ 35 h 108"/>
              <a:gd name="T112" fmla="*/ 59 w 94"/>
              <a:gd name="T113" fmla="*/ 44 h 108"/>
              <a:gd name="T114" fmla="*/ 47 w 94"/>
              <a:gd name="T115" fmla="*/ 45 h 108"/>
              <a:gd name="T116" fmla="*/ 38 w 94"/>
              <a:gd name="T117" fmla="*/ 37 h 108"/>
              <a:gd name="T118" fmla="*/ 37 w 94"/>
              <a:gd name="T119" fmla="*/ 25 h 108"/>
              <a:gd name="T120" fmla="*/ 45 w 94"/>
              <a:gd name="T121" fmla="*/ 16 h 108"/>
              <a:gd name="T122" fmla="*/ 57 w 94"/>
              <a:gd name="T123" fmla="*/ 15 h 108"/>
              <a:gd name="T124" fmla="*/ 66 w 94"/>
              <a:gd name="T125" fmla="*/ 2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4" h="108">
                <a:moveTo>
                  <a:pt x="25" y="43"/>
                </a:moveTo>
                <a:cubicBezTo>
                  <a:pt x="23" y="43"/>
                  <a:pt x="22" y="42"/>
                  <a:pt x="21" y="41"/>
                </a:cubicBezTo>
                <a:cubicBezTo>
                  <a:pt x="21" y="39"/>
                  <a:pt x="22" y="37"/>
                  <a:pt x="23" y="37"/>
                </a:cubicBezTo>
                <a:cubicBezTo>
                  <a:pt x="25" y="36"/>
                  <a:pt x="27" y="37"/>
                  <a:pt x="27" y="39"/>
                </a:cubicBezTo>
                <a:cubicBezTo>
                  <a:pt x="28" y="41"/>
                  <a:pt x="27" y="43"/>
                  <a:pt x="25" y="43"/>
                </a:cubicBezTo>
                <a:close/>
                <a:moveTo>
                  <a:pt x="52" y="24"/>
                </a:moveTo>
                <a:cubicBezTo>
                  <a:pt x="48" y="24"/>
                  <a:pt x="45" y="26"/>
                  <a:pt x="45" y="30"/>
                </a:cubicBezTo>
                <a:cubicBezTo>
                  <a:pt x="45" y="34"/>
                  <a:pt x="48" y="37"/>
                  <a:pt x="52" y="37"/>
                </a:cubicBezTo>
                <a:cubicBezTo>
                  <a:pt x="56" y="37"/>
                  <a:pt x="59" y="34"/>
                  <a:pt x="59" y="30"/>
                </a:cubicBezTo>
                <a:cubicBezTo>
                  <a:pt x="59" y="26"/>
                  <a:pt x="56" y="24"/>
                  <a:pt x="52" y="24"/>
                </a:cubicBezTo>
                <a:close/>
                <a:moveTo>
                  <a:pt x="94" y="61"/>
                </a:moveTo>
                <a:cubicBezTo>
                  <a:pt x="93" y="58"/>
                  <a:pt x="93" y="58"/>
                  <a:pt x="93" y="58"/>
                </a:cubicBezTo>
                <a:cubicBezTo>
                  <a:pt x="92" y="56"/>
                  <a:pt x="92" y="56"/>
                  <a:pt x="92" y="56"/>
                </a:cubicBezTo>
                <a:cubicBezTo>
                  <a:pt x="92" y="54"/>
                  <a:pt x="92" y="54"/>
                  <a:pt x="92" y="54"/>
                </a:cubicBezTo>
                <a:cubicBezTo>
                  <a:pt x="91" y="52"/>
                  <a:pt x="91" y="52"/>
                  <a:pt x="91" y="52"/>
                </a:cubicBezTo>
                <a:cubicBezTo>
                  <a:pt x="90" y="50"/>
                  <a:pt x="90" y="50"/>
                  <a:pt x="90" y="50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46"/>
                  <a:pt x="89" y="46"/>
                  <a:pt x="89" y="46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43"/>
                  <a:pt x="88" y="43"/>
                  <a:pt x="88" y="43"/>
                </a:cubicBezTo>
                <a:cubicBezTo>
                  <a:pt x="89" y="43"/>
                  <a:pt x="89" y="43"/>
                  <a:pt x="89" y="43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89" y="37"/>
                  <a:pt x="89" y="37"/>
                </a:cubicBezTo>
                <a:cubicBezTo>
                  <a:pt x="88" y="36"/>
                  <a:pt x="88" y="36"/>
                  <a:pt x="88" y="36"/>
                </a:cubicBezTo>
                <a:cubicBezTo>
                  <a:pt x="87" y="34"/>
                  <a:pt x="87" y="34"/>
                  <a:pt x="87" y="34"/>
                </a:cubicBezTo>
                <a:cubicBezTo>
                  <a:pt x="87" y="32"/>
                  <a:pt x="87" y="32"/>
                  <a:pt x="87" y="32"/>
                </a:cubicBezTo>
                <a:cubicBezTo>
                  <a:pt x="86" y="30"/>
                  <a:pt x="86" y="30"/>
                  <a:pt x="86" y="30"/>
                </a:cubicBezTo>
                <a:cubicBezTo>
                  <a:pt x="86" y="29"/>
                  <a:pt x="86" y="29"/>
                  <a:pt x="86" y="29"/>
                </a:cubicBezTo>
                <a:cubicBezTo>
                  <a:pt x="85" y="27"/>
                  <a:pt x="85" y="27"/>
                  <a:pt x="85" y="27"/>
                </a:cubicBezTo>
                <a:cubicBezTo>
                  <a:pt x="84" y="25"/>
                  <a:pt x="84" y="25"/>
                  <a:pt x="84" y="25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2"/>
                  <a:pt x="83" y="22"/>
                  <a:pt x="83" y="22"/>
                </a:cubicBezTo>
                <a:cubicBezTo>
                  <a:pt x="85" y="21"/>
                  <a:pt x="85" y="21"/>
                  <a:pt x="85" y="21"/>
                </a:cubicBezTo>
                <a:cubicBezTo>
                  <a:pt x="84" y="19"/>
                  <a:pt x="84" y="19"/>
                  <a:pt x="84" y="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2" y="16"/>
                  <a:pt x="82" y="16"/>
                  <a:pt x="82" y="16"/>
                </a:cubicBezTo>
                <a:cubicBezTo>
                  <a:pt x="81" y="15"/>
                  <a:pt x="81" y="15"/>
                  <a:pt x="81" y="15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2"/>
                  <a:pt x="78" y="12"/>
                  <a:pt x="78" y="12"/>
                </a:cubicBezTo>
                <a:cubicBezTo>
                  <a:pt x="77" y="11"/>
                  <a:pt x="77" y="11"/>
                  <a:pt x="77" y="11"/>
                </a:cubicBezTo>
                <a:cubicBezTo>
                  <a:pt x="76" y="10"/>
                  <a:pt x="76" y="10"/>
                  <a:pt x="76" y="10"/>
                </a:cubicBezTo>
                <a:cubicBezTo>
                  <a:pt x="79" y="9"/>
                  <a:pt x="79" y="9"/>
                  <a:pt x="79" y="9"/>
                </a:cubicBezTo>
                <a:cubicBezTo>
                  <a:pt x="78" y="8"/>
                  <a:pt x="78" y="8"/>
                  <a:pt x="78" y="8"/>
                </a:cubicBezTo>
                <a:cubicBezTo>
                  <a:pt x="76" y="7"/>
                  <a:pt x="76" y="7"/>
                  <a:pt x="76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4" y="6"/>
                  <a:pt x="74" y="6"/>
                  <a:pt x="74" y="6"/>
                </a:cubicBezTo>
                <a:cubicBezTo>
                  <a:pt x="73" y="5"/>
                  <a:pt x="73" y="5"/>
                  <a:pt x="73" y="5"/>
                </a:cubicBezTo>
                <a:cubicBezTo>
                  <a:pt x="72" y="5"/>
                  <a:pt x="72" y="5"/>
                  <a:pt x="72" y="5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4"/>
                  <a:pt x="69" y="4"/>
                  <a:pt x="69" y="4"/>
                </a:cubicBezTo>
                <a:cubicBezTo>
                  <a:pt x="68" y="3"/>
                  <a:pt x="68" y="3"/>
                  <a:pt x="68" y="3"/>
                </a:cubicBezTo>
                <a:cubicBezTo>
                  <a:pt x="66" y="3"/>
                  <a:pt x="66" y="3"/>
                  <a:pt x="66" y="3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2"/>
                  <a:pt x="63" y="2"/>
                  <a:pt x="63" y="2"/>
                </a:cubicBezTo>
                <a:cubicBezTo>
                  <a:pt x="61" y="1"/>
                  <a:pt x="61" y="1"/>
                  <a:pt x="61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58" y="1"/>
                  <a:pt x="58" y="1"/>
                  <a:pt x="58" y="1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8" y="1"/>
                  <a:pt x="38" y="1"/>
                  <a:pt x="38" y="1"/>
                </a:cubicBezTo>
                <a:cubicBezTo>
                  <a:pt x="36" y="1"/>
                  <a:pt x="36" y="1"/>
                  <a:pt x="36" y="1"/>
                </a:cubicBezTo>
                <a:cubicBezTo>
                  <a:pt x="35" y="1"/>
                  <a:pt x="35" y="1"/>
                  <a:pt x="35" y="1"/>
                </a:cubicBezTo>
                <a:cubicBezTo>
                  <a:pt x="33" y="2"/>
                  <a:pt x="33" y="2"/>
                  <a:pt x="33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6" y="4"/>
                  <a:pt x="26" y="4"/>
                  <a:pt x="2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5"/>
                  <a:pt x="23" y="5"/>
                  <a:pt x="23" y="5"/>
                </a:cubicBezTo>
                <a:cubicBezTo>
                  <a:pt x="21" y="6"/>
                  <a:pt x="21" y="6"/>
                  <a:pt x="21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5" y="10"/>
                  <a:pt x="15" y="10"/>
                  <a:pt x="15" y="10"/>
                </a:cubicBezTo>
                <a:cubicBezTo>
                  <a:pt x="14" y="11"/>
                  <a:pt x="14" y="11"/>
                  <a:pt x="14" y="11"/>
                </a:cubicBezTo>
                <a:cubicBezTo>
                  <a:pt x="13" y="12"/>
                  <a:pt x="13" y="12"/>
                  <a:pt x="13" y="12"/>
                </a:cubicBezTo>
                <a:cubicBezTo>
                  <a:pt x="12" y="13"/>
                  <a:pt x="12" y="13"/>
                  <a:pt x="12" y="13"/>
                </a:cubicBezTo>
                <a:cubicBezTo>
                  <a:pt x="10" y="14"/>
                  <a:pt x="10" y="14"/>
                  <a:pt x="10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9"/>
                  <a:pt x="6" y="19"/>
                  <a:pt x="6" y="19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3"/>
                  <a:pt x="0" y="43"/>
                  <a:pt x="0" y="43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9"/>
                  <a:pt x="1" y="49"/>
                  <a:pt x="1" y="49"/>
                </a:cubicBezTo>
                <a:cubicBezTo>
                  <a:pt x="2" y="52"/>
                  <a:pt x="2" y="52"/>
                  <a:pt x="2" y="52"/>
                </a:cubicBezTo>
                <a:cubicBezTo>
                  <a:pt x="3" y="56"/>
                  <a:pt x="3" y="56"/>
                  <a:pt x="3" y="56"/>
                </a:cubicBezTo>
                <a:cubicBezTo>
                  <a:pt x="11" y="69"/>
                  <a:pt x="11" y="69"/>
                  <a:pt x="11" y="69"/>
                </a:cubicBezTo>
                <a:cubicBezTo>
                  <a:pt x="25" y="83"/>
                  <a:pt x="24" y="97"/>
                  <a:pt x="24" y="97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2"/>
                  <a:pt x="72" y="92"/>
                  <a:pt x="72" y="92"/>
                </a:cubicBezTo>
                <a:cubicBezTo>
                  <a:pt x="72" y="91"/>
                  <a:pt x="72" y="91"/>
                  <a:pt x="72" y="91"/>
                </a:cubicBezTo>
                <a:cubicBezTo>
                  <a:pt x="73" y="91"/>
                  <a:pt x="73" y="91"/>
                  <a:pt x="73" y="91"/>
                </a:cubicBezTo>
                <a:cubicBezTo>
                  <a:pt x="73" y="90"/>
                  <a:pt x="73" y="90"/>
                  <a:pt x="73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5" y="90"/>
                  <a:pt x="75" y="90"/>
                  <a:pt x="75" y="90"/>
                </a:cubicBezTo>
                <a:cubicBezTo>
                  <a:pt x="76" y="89"/>
                  <a:pt x="76" y="89"/>
                  <a:pt x="76" y="89"/>
                </a:cubicBezTo>
                <a:cubicBezTo>
                  <a:pt x="77" y="89"/>
                  <a:pt x="77" y="89"/>
                  <a:pt x="77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9" y="89"/>
                  <a:pt x="79" y="89"/>
                  <a:pt x="79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81" y="90"/>
                  <a:pt x="81" y="90"/>
                  <a:pt x="81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4" y="90"/>
                  <a:pt x="84" y="90"/>
                  <a:pt x="84" y="90"/>
                </a:cubicBezTo>
                <a:cubicBezTo>
                  <a:pt x="85" y="90"/>
                  <a:pt x="85" y="90"/>
                  <a:pt x="85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7" y="89"/>
                  <a:pt x="87" y="89"/>
                  <a:pt x="87" y="89"/>
                </a:cubicBezTo>
                <a:cubicBezTo>
                  <a:pt x="88" y="89"/>
                  <a:pt x="88" y="89"/>
                  <a:pt x="88" y="89"/>
                </a:cubicBezTo>
                <a:cubicBezTo>
                  <a:pt x="88" y="88"/>
                  <a:pt x="88" y="88"/>
                  <a:pt x="88" y="88"/>
                </a:cubicBezTo>
                <a:cubicBezTo>
                  <a:pt x="89" y="88"/>
                  <a:pt x="89" y="88"/>
                  <a:pt x="89" y="88"/>
                </a:cubicBezTo>
                <a:cubicBezTo>
                  <a:pt x="89" y="87"/>
                  <a:pt x="89" y="87"/>
                  <a:pt x="89" y="87"/>
                </a:cubicBezTo>
                <a:cubicBezTo>
                  <a:pt x="89" y="86"/>
                  <a:pt x="89" y="86"/>
                  <a:pt x="89" y="86"/>
                </a:cubicBezTo>
                <a:cubicBezTo>
                  <a:pt x="89" y="85"/>
                  <a:pt x="89" y="85"/>
                  <a:pt x="89" y="85"/>
                </a:cubicBezTo>
                <a:cubicBezTo>
                  <a:pt x="89" y="84"/>
                  <a:pt x="89" y="84"/>
                  <a:pt x="89" y="8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1"/>
                  <a:pt x="89" y="81"/>
                  <a:pt x="89" y="81"/>
                </a:cubicBezTo>
                <a:cubicBezTo>
                  <a:pt x="90" y="81"/>
                  <a:pt x="90" y="81"/>
                  <a:pt x="90" y="81"/>
                </a:cubicBezTo>
                <a:cubicBezTo>
                  <a:pt x="90" y="80"/>
                  <a:pt x="90" y="80"/>
                  <a:pt x="90" y="80"/>
                </a:cubicBezTo>
                <a:cubicBezTo>
                  <a:pt x="90" y="80"/>
                  <a:pt x="90" y="80"/>
                  <a:pt x="90" y="80"/>
                </a:cubicBezTo>
                <a:cubicBezTo>
                  <a:pt x="90" y="79"/>
                  <a:pt x="90" y="79"/>
                  <a:pt x="90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91" y="78"/>
                  <a:pt x="91" y="78"/>
                  <a:pt x="91" y="78"/>
                </a:cubicBezTo>
                <a:cubicBezTo>
                  <a:pt x="91" y="78"/>
                  <a:pt x="91" y="78"/>
                  <a:pt x="91" y="78"/>
                </a:cubicBezTo>
                <a:cubicBezTo>
                  <a:pt x="91" y="77"/>
                  <a:pt x="91" y="77"/>
                  <a:pt x="91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90" y="76"/>
                  <a:pt x="90" y="76"/>
                  <a:pt x="90" y="76"/>
                </a:cubicBezTo>
                <a:cubicBezTo>
                  <a:pt x="90" y="76"/>
                  <a:pt x="90" y="76"/>
                  <a:pt x="90" y="76"/>
                </a:cubicBezTo>
                <a:cubicBezTo>
                  <a:pt x="89" y="75"/>
                  <a:pt x="89" y="75"/>
                  <a:pt x="89" y="75"/>
                </a:cubicBezTo>
                <a:cubicBezTo>
                  <a:pt x="89" y="75"/>
                  <a:pt x="89" y="75"/>
                  <a:pt x="89" y="75"/>
                </a:cubicBezTo>
                <a:cubicBezTo>
                  <a:pt x="88" y="75"/>
                  <a:pt x="88" y="75"/>
                  <a:pt x="88" y="75"/>
                </a:cubicBezTo>
                <a:cubicBezTo>
                  <a:pt x="89" y="74"/>
                  <a:pt x="89" y="74"/>
                  <a:pt x="89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1"/>
                  <a:pt x="91" y="71"/>
                  <a:pt x="91" y="71"/>
                </a:cubicBezTo>
                <a:cubicBezTo>
                  <a:pt x="91" y="71"/>
                  <a:pt x="91" y="71"/>
                  <a:pt x="91" y="71"/>
                </a:cubicBezTo>
                <a:cubicBezTo>
                  <a:pt x="90" y="69"/>
                  <a:pt x="90" y="69"/>
                  <a:pt x="90" y="69"/>
                </a:cubicBezTo>
                <a:cubicBezTo>
                  <a:pt x="90" y="67"/>
                  <a:pt x="90" y="67"/>
                  <a:pt x="90" y="67"/>
                </a:cubicBezTo>
                <a:cubicBezTo>
                  <a:pt x="90" y="66"/>
                  <a:pt x="90" y="66"/>
                  <a:pt x="90" y="66"/>
                </a:cubicBezTo>
                <a:cubicBezTo>
                  <a:pt x="90" y="64"/>
                  <a:pt x="90" y="64"/>
                  <a:pt x="90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2" y="63"/>
                  <a:pt x="92" y="63"/>
                  <a:pt x="92" y="63"/>
                </a:cubicBezTo>
                <a:cubicBezTo>
                  <a:pt x="92" y="63"/>
                  <a:pt x="92" y="63"/>
                  <a:pt x="92" y="63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2"/>
                  <a:pt x="93" y="62"/>
                  <a:pt x="93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1"/>
                  <a:pt x="94" y="61"/>
                  <a:pt x="94" y="61"/>
                </a:cubicBezTo>
                <a:close/>
                <a:moveTo>
                  <a:pt x="33" y="44"/>
                </a:moveTo>
                <a:cubicBezTo>
                  <a:pt x="32" y="46"/>
                  <a:pt x="32" y="46"/>
                  <a:pt x="32" y="46"/>
                </a:cubicBezTo>
                <a:cubicBezTo>
                  <a:pt x="32" y="46"/>
                  <a:pt x="29" y="46"/>
                  <a:pt x="29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46"/>
                  <a:pt x="28" y="49"/>
                  <a:pt x="28" y="49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4" y="47"/>
                  <a:pt x="24" y="47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7"/>
                  <a:pt x="20" y="49"/>
                  <a:pt x="20" y="49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8"/>
                  <a:pt x="19" y="45"/>
                  <a:pt x="19" y="45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5" y="43"/>
                  <a:pt x="15" y="43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7" y="39"/>
                  <a:pt x="17" y="39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5" y="36"/>
                  <a:pt x="15" y="36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9" y="34"/>
                  <a:pt x="19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1" y="31"/>
                  <a:pt x="21" y="31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5" y="32"/>
                  <a:pt x="25" y="32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8" y="31"/>
                  <a:pt x="28" y="31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5"/>
                  <a:pt x="30" y="35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3" y="36"/>
                  <a:pt x="33" y="37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2" y="40"/>
                  <a:pt x="32" y="40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3" y="44"/>
                  <a:pt x="33" y="44"/>
                </a:cubicBezTo>
                <a:close/>
                <a:moveTo>
                  <a:pt x="73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67" y="35"/>
                  <a:pt x="67" y="35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9" y="43"/>
                  <a:pt x="68" y="43"/>
                </a:cubicBezTo>
                <a:cubicBezTo>
                  <a:pt x="65" y="46"/>
                  <a:pt x="65" y="46"/>
                  <a:pt x="65" y="46"/>
                </a:cubicBezTo>
                <a:cubicBezTo>
                  <a:pt x="65" y="46"/>
                  <a:pt x="59" y="44"/>
                  <a:pt x="59" y="44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45"/>
                  <a:pt x="55" y="50"/>
                  <a:pt x="54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49" y="50"/>
                  <a:pt x="47" y="45"/>
                  <a:pt x="47" y="45"/>
                </a:cubicBezTo>
                <a:cubicBezTo>
                  <a:pt x="45" y="44"/>
                  <a:pt x="45" y="44"/>
                  <a:pt x="45" y="44"/>
                </a:cubicBezTo>
                <a:cubicBezTo>
                  <a:pt x="45" y="44"/>
                  <a:pt x="39" y="46"/>
                  <a:pt x="39" y="46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8" y="37"/>
                  <a:pt x="38" y="37"/>
                </a:cubicBezTo>
                <a:cubicBezTo>
                  <a:pt x="37" y="35"/>
                  <a:pt x="37" y="35"/>
                  <a:pt x="37" y="35"/>
                </a:cubicBezTo>
                <a:cubicBezTo>
                  <a:pt x="37" y="35"/>
                  <a:pt x="31" y="32"/>
                  <a:pt x="31" y="32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7" y="25"/>
                  <a:pt x="37" y="25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36" y="17"/>
                  <a:pt x="36" y="17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5" y="16"/>
                  <a:pt x="45" y="16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50" y="10"/>
                  <a:pt x="50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7" y="15"/>
                  <a:pt x="57" y="15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65" y="14"/>
                  <a:pt x="65" y="14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8"/>
                  <a:pt x="66" y="23"/>
                  <a:pt x="66" y="23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25"/>
                  <a:pt x="73" y="28"/>
                  <a:pt x="73" y="28"/>
                </a:cubicBezTo>
                <a:cubicBezTo>
                  <a:pt x="73" y="32"/>
                  <a:pt x="73" y="32"/>
                  <a:pt x="73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660401" y="1462204"/>
            <a:ext cx="10858500" cy="4179857"/>
            <a:chOff x="660400" y="1938454"/>
            <a:chExt cx="10858500" cy="4179856"/>
          </a:xfrm>
        </p:grpSpPr>
        <p:sp>
          <p:nvSpPr>
            <p:cNvPr id="7" name="任意多边形: 形状 6"/>
            <p:cNvSpPr/>
            <p:nvPr/>
          </p:nvSpPr>
          <p:spPr bwMode="auto">
            <a:xfrm rot="18204882" flipH="1">
              <a:off x="4216584" y="2591447"/>
              <a:ext cx="2174286" cy="1054528"/>
            </a:xfrm>
            <a:custGeom>
              <a:avLst/>
              <a:gdLst>
                <a:gd name="T0" fmla="*/ 13 w 241"/>
                <a:gd name="T1" fmla="*/ 117 h 117"/>
                <a:gd name="T2" fmla="*/ 103 w 241"/>
                <a:gd name="T3" fmla="*/ 104 h 117"/>
                <a:gd name="T4" fmla="*/ 76 w 241"/>
                <a:gd name="T5" fmla="*/ 84 h 117"/>
                <a:gd name="T6" fmla="*/ 152 w 241"/>
                <a:gd name="T7" fmla="*/ 58 h 117"/>
                <a:gd name="T8" fmla="*/ 204 w 241"/>
                <a:gd name="T9" fmla="*/ 70 h 117"/>
                <a:gd name="T10" fmla="*/ 205 w 241"/>
                <a:gd name="T11" fmla="*/ 71 h 117"/>
                <a:gd name="T12" fmla="*/ 200 w 241"/>
                <a:gd name="T13" fmla="*/ 32 h 117"/>
                <a:gd name="T14" fmla="*/ 241 w 241"/>
                <a:gd name="T15" fmla="*/ 26 h 117"/>
                <a:gd name="T16" fmla="*/ 228 w 241"/>
                <a:gd name="T17" fmla="*/ 19 h 117"/>
                <a:gd name="T18" fmla="*/ 137 w 241"/>
                <a:gd name="T19" fmla="*/ 2 h 117"/>
                <a:gd name="T20" fmla="*/ 29 w 241"/>
                <a:gd name="T21" fmla="*/ 49 h 117"/>
                <a:gd name="T22" fmla="*/ 0 w 241"/>
                <a:gd name="T23" fmla="*/ 27 h 117"/>
                <a:gd name="T24" fmla="*/ 13 w 241"/>
                <a:gd name="T2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117">
                  <a:moveTo>
                    <a:pt x="13" y="117"/>
                  </a:moveTo>
                  <a:cubicBezTo>
                    <a:pt x="103" y="104"/>
                    <a:pt x="103" y="104"/>
                    <a:pt x="103" y="10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97" y="67"/>
                    <a:pt x="124" y="58"/>
                    <a:pt x="152" y="58"/>
                  </a:cubicBezTo>
                  <a:cubicBezTo>
                    <a:pt x="169" y="58"/>
                    <a:pt x="187" y="62"/>
                    <a:pt x="204" y="70"/>
                  </a:cubicBezTo>
                  <a:cubicBezTo>
                    <a:pt x="205" y="70"/>
                    <a:pt x="205" y="70"/>
                    <a:pt x="205" y="71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41" y="26"/>
                    <a:pt x="241" y="26"/>
                    <a:pt x="241" y="26"/>
                  </a:cubicBezTo>
                  <a:cubicBezTo>
                    <a:pt x="237" y="24"/>
                    <a:pt x="233" y="21"/>
                    <a:pt x="228" y="19"/>
                  </a:cubicBezTo>
                  <a:cubicBezTo>
                    <a:pt x="199" y="5"/>
                    <a:pt x="168" y="0"/>
                    <a:pt x="137" y="2"/>
                  </a:cubicBezTo>
                  <a:cubicBezTo>
                    <a:pt x="97" y="6"/>
                    <a:pt x="59" y="22"/>
                    <a:pt x="29" y="49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13" y="117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: 形状 7"/>
            <p:cNvSpPr/>
            <p:nvPr/>
          </p:nvSpPr>
          <p:spPr bwMode="auto">
            <a:xfrm rot="18204882" flipH="1">
              <a:off x="6396855" y="2096449"/>
              <a:ext cx="1054529" cy="2174285"/>
            </a:xfrm>
            <a:custGeom>
              <a:avLst/>
              <a:gdLst>
                <a:gd name="T0" fmla="*/ 117 w 117"/>
                <a:gd name="T1" fmla="*/ 228 h 241"/>
                <a:gd name="T2" fmla="*/ 104 w 117"/>
                <a:gd name="T3" fmla="*/ 139 h 241"/>
                <a:gd name="T4" fmla="*/ 83 w 117"/>
                <a:gd name="T5" fmla="*/ 166 h 241"/>
                <a:gd name="T6" fmla="*/ 58 w 117"/>
                <a:gd name="T7" fmla="*/ 99 h 241"/>
                <a:gd name="T8" fmla="*/ 70 w 117"/>
                <a:gd name="T9" fmla="*/ 37 h 241"/>
                <a:gd name="T10" fmla="*/ 70 w 117"/>
                <a:gd name="T11" fmla="*/ 36 h 241"/>
                <a:gd name="T12" fmla="*/ 31 w 117"/>
                <a:gd name="T13" fmla="*/ 42 h 241"/>
                <a:gd name="T14" fmla="*/ 26 w 117"/>
                <a:gd name="T15" fmla="*/ 0 h 241"/>
                <a:gd name="T16" fmla="*/ 19 w 117"/>
                <a:gd name="T17" fmla="*/ 13 h 241"/>
                <a:gd name="T18" fmla="*/ 2 w 117"/>
                <a:gd name="T19" fmla="*/ 102 h 241"/>
                <a:gd name="T20" fmla="*/ 49 w 117"/>
                <a:gd name="T21" fmla="*/ 212 h 241"/>
                <a:gd name="T22" fmla="*/ 27 w 117"/>
                <a:gd name="T23" fmla="*/ 241 h 241"/>
                <a:gd name="T24" fmla="*/ 117 w 117"/>
                <a:gd name="T25" fmla="*/ 22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41">
                  <a:moveTo>
                    <a:pt x="117" y="228"/>
                  </a:moveTo>
                  <a:cubicBezTo>
                    <a:pt x="104" y="139"/>
                    <a:pt x="104" y="139"/>
                    <a:pt x="104" y="139"/>
                  </a:cubicBezTo>
                  <a:cubicBezTo>
                    <a:pt x="83" y="166"/>
                    <a:pt x="83" y="166"/>
                    <a:pt x="83" y="166"/>
                  </a:cubicBezTo>
                  <a:cubicBezTo>
                    <a:pt x="69" y="146"/>
                    <a:pt x="60" y="123"/>
                    <a:pt x="58" y="99"/>
                  </a:cubicBezTo>
                  <a:cubicBezTo>
                    <a:pt x="57" y="78"/>
                    <a:pt x="60" y="57"/>
                    <a:pt x="70" y="37"/>
                  </a:cubicBezTo>
                  <a:cubicBezTo>
                    <a:pt x="70" y="37"/>
                    <a:pt x="70" y="37"/>
                    <a:pt x="70" y="3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5"/>
                    <a:pt x="21" y="9"/>
                    <a:pt x="19" y="13"/>
                  </a:cubicBezTo>
                  <a:cubicBezTo>
                    <a:pt x="5" y="42"/>
                    <a:pt x="0" y="73"/>
                    <a:pt x="2" y="102"/>
                  </a:cubicBezTo>
                  <a:cubicBezTo>
                    <a:pt x="5" y="143"/>
                    <a:pt x="21" y="182"/>
                    <a:pt x="49" y="212"/>
                  </a:cubicBezTo>
                  <a:cubicBezTo>
                    <a:pt x="27" y="241"/>
                    <a:pt x="27" y="241"/>
                    <a:pt x="27" y="241"/>
                  </a:cubicBezTo>
                  <a:lnTo>
                    <a:pt x="117" y="228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>
                <a:solidFill>
                  <a:srgbClr val="FFFFFF"/>
                </a:solidFill>
              </a:endParaRPr>
            </a:p>
          </p:txBody>
        </p:sp>
        <p:sp>
          <p:nvSpPr>
            <p:cNvPr id="9" name="任意多边形: 形状 8"/>
            <p:cNvSpPr/>
            <p:nvPr/>
          </p:nvSpPr>
          <p:spPr bwMode="auto">
            <a:xfrm rot="18204882" flipH="1">
              <a:off x="5783892" y="4279069"/>
              <a:ext cx="2174286" cy="1065399"/>
            </a:xfrm>
            <a:custGeom>
              <a:avLst/>
              <a:gdLst>
                <a:gd name="T0" fmla="*/ 241 w 241"/>
                <a:gd name="T1" fmla="*/ 90 h 118"/>
                <a:gd name="T2" fmla="*/ 228 w 241"/>
                <a:gd name="T3" fmla="*/ 0 h 118"/>
                <a:gd name="T4" fmla="*/ 138 w 241"/>
                <a:gd name="T5" fmla="*/ 13 h 118"/>
                <a:gd name="T6" fmla="*/ 165 w 241"/>
                <a:gd name="T7" fmla="*/ 33 h 118"/>
                <a:gd name="T8" fmla="*/ 96 w 241"/>
                <a:gd name="T9" fmla="*/ 59 h 118"/>
                <a:gd name="T10" fmla="*/ 37 w 241"/>
                <a:gd name="T11" fmla="*/ 47 h 118"/>
                <a:gd name="T12" fmla="*/ 36 w 241"/>
                <a:gd name="T13" fmla="*/ 46 h 118"/>
                <a:gd name="T14" fmla="*/ 42 w 241"/>
                <a:gd name="T15" fmla="*/ 85 h 118"/>
                <a:gd name="T16" fmla="*/ 0 w 241"/>
                <a:gd name="T17" fmla="*/ 91 h 118"/>
                <a:gd name="T18" fmla="*/ 13 w 241"/>
                <a:gd name="T19" fmla="*/ 98 h 118"/>
                <a:gd name="T20" fmla="*/ 112 w 241"/>
                <a:gd name="T21" fmla="*/ 114 h 118"/>
                <a:gd name="T22" fmla="*/ 212 w 241"/>
                <a:gd name="T23" fmla="*/ 68 h 118"/>
                <a:gd name="T24" fmla="*/ 241 w 241"/>
                <a:gd name="T25" fmla="*/ 9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118">
                  <a:moveTo>
                    <a:pt x="241" y="9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45" y="48"/>
                    <a:pt x="121" y="57"/>
                    <a:pt x="96" y="59"/>
                  </a:cubicBezTo>
                  <a:cubicBezTo>
                    <a:pt x="76" y="60"/>
                    <a:pt x="56" y="56"/>
                    <a:pt x="37" y="47"/>
                  </a:cubicBezTo>
                  <a:cubicBezTo>
                    <a:pt x="36" y="47"/>
                    <a:pt x="36" y="47"/>
                    <a:pt x="36" y="46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" y="93"/>
                    <a:pt x="8" y="96"/>
                    <a:pt x="13" y="98"/>
                  </a:cubicBezTo>
                  <a:cubicBezTo>
                    <a:pt x="45" y="113"/>
                    <a:pt x="79" y="118"/>
                    <a:pt x="112" y="114"/>
                  </a:cubicBezTo>
                  <a:cubicBezTo>
                    <a:pt x="149" y="109"/>
                    <a:pt x="184" y="93"/>
                    <a:pt x="212" y="68"/>
                  </a:cubicBezTo>
                  <a:lnTo>
                    <a:pt x="241" y="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 rot="18204882" flipH="1">
              <a:off x="4715212" y="3658707"/>
              <a:ext cx="1054529" cy="2165587"/>
            </a:xfrm>
            <a:custGeom>
              <a:avLst/>
              <a:gdLst>
                <a:gd name="T0" fmla="*/ 0 w 117"/>
                <a:gd name="T1" fmla="*/ 13 h 240"/>
                <a:gd name="T2" fmla="*/ 13 w 117"/>
                <a:gd name="T3" fmla="*/ 102 h 240"/>
                <a:gd name="T4" fmla="*/ 34 w 117"/>
                <a:gd name="T5" fmla="*/ 75 h 240"/>
                <a:gd name="T6" fmla="*/ 59 w 117"/>
                <a:gd name="T7" fmla="*/ 143 h 240"/>
                <a:gd name="T8" fmla="*/ 47 w 117"/>
                <a:gd name="T9" fmla="*/ 204 h 240"/>
                <a:gd name="T10" fmla="*/ 47 w 117"/>
                <a:gd name="T11" fmla="*/ 205 h 240"/>
                <a:gd name="T12" fmla="*/ 86 w 117"/>
                <a:gd name="T13" fmla="*/ 199 h 240"/>
                <a:gd name="T14" fmla="*/ 92 w 117"/>
                <a:gd name="T15" fmla="*/ 240 h 240"/>
                <a:gd name="T16" fmla="*/ 98 w 117"/>
                <a:gd name="T17" fmla="*/ 228 h 240"/>
                <a:gd name="T18" fmla="*/ 115 w 117"/>
                <a:gd name="T19" fmla="*/ 139 h 240"/>
                <a:gd name="T20" fmla="*/ 68 w 117"/>
                <a:gd name="T21" fmla="*/ 29 h 240"/>
                <a:gd name="T22" fmla="*/ 90 w 117"/>
                <a:gd name="T23" fmla="*/ 0 h 240"/>
                <a:gd name="T24" fmla="*/ 0 w 117"/>
                <a:gd name="T25" fmla="*/ 1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40">
                  <a:moveTo>
                    <a:pt x="0" y="13"/>
                  </a:moveTo>
                  <a:cubicBezTo>
                    <a:pt x="13" y="102"/>
                    <a:pt x="13" y="102"/>
                    <a:pt x="13" y="102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9" y="95"/>
                    <a:pt x="58" y="118"/>
                    <a:pt x="59" y="143"/>
                  </a:cubicBezTo>
                  <a:cubicBezTo>
                    <a:pt x="60" y="163"/>
                    <a:pt x="57" y="184"/>
                    <a:pt x="47" y="204"/>
                  </a:cubicBezTo>
                  <a:cubicBezTo>
                    <a:pt x="47" y="204"/>
                    <a:pt x="47" y="204"/>
                    <a:pt x="47" y="205"/>
                  </a:cubicBezTo>
                  <a:cubicBezTo>
                    <a:pt x="86" y="199"/>
                    <a:pt x="86" y="199"/>
                    <a:pt x="86" y="199"/>
                  </a:cubicBezTo>
                  <a:cubicBezTo>
                    <a:pt x="92" y="240"/>
                    <a:pt x="92" y="240"/>
                    <a:pt x="92" y="240"/>
                  </a:cubicBezTo>
                  <a:cubicBezTo>
                    <a:pt x="94" y="236"/>
                    <a:pt x="96" y="232"/>
                    <a:pt x="98" y="228"/>
                  </a:cubicBezTo>
                  <a:cubicBezTo>
                    <a:pt x="112" y="199"/>
                    <a:pt x="117" y="168"/>
                    <a:pt x="115" y="139"/>
                  </a:cubicBezTo>
                  <a:cubicBezTo>
                    <a:pt x="112" y="98"/>
                    <a:pt x="96" y="59"/>
                    <a:pt x="68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>
                <a:solidFill>
                  <a:srgbClr val="FFFFFF"/>
                </a:solidFill>
              </a:endParaRPr>
            </a:p>
          </p:txBody>
        </p:sp>
        <p:cxnSp>
          <p:nvCxnSpPr>
            <p:cNvPr id="17" name="直接连接符 16"/>
            <p:cNvCxnSpPr>
              <a:stCxn id="12" idx="1"/>
            </p:cNvCxnSpPr>
            <p:nvPr/>
          </p:nvCxnSpPr>
          <p:spPr>
            <a:xfrm flipH="1" flipV="1">
              <a:off x="4444666" y="2329369"/>
              <a:ext cx="418437" cy="418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671147" y="2330187"/>
              <a:ext cx="7744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7" idx="1"/>
            </p:cNvCxnSpPr>
            <p:nvPr/>
          </p:nvCxnSpPr>
          <p:spPr>
            <a:xfrm flipV="1">
              <a:off x="7274183" y="2329369"/>
              <a:ext cx="418437" cy="418437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691738" y="2330187"/>
              <a:ext cx="774401" cy="0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31" idx="1"/>
            </p:cNvCxnSpPr>
            <p:nvPr/>
          </p:nvCxnSpPr>
          <p:spPr>
            <a:xfrm flipH="1">
              <a:off x="4444666" y="5132381"/>
              <a:ext cx="418437" cy="418437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 flipV="1">
              <a:off x="3671147" y="5550000"/>
              <a:ext cx="774401" cy="0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35" idx="1"/>
            </p:cNvCxnSpPr>
            <p:nvPr/>
          </p:nvCxnSpPr>
          <p:spPr>
            <a:xfrm>
              <a:off x="7274183" y="5132381"/>
              <a:ext cx="418437" cy="418437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7691738" y="5550000"/>
              <a:ext cx="774401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660400" y="1938454"/>
              <a:ext cx="6197121" cy="2525486"/>
              <a:chOff x="660400" y="1938454"/>
              <a:chExt cx="6197121" cy="2525486"/>
            </a:xfrm>
          </p:grpSpPr>
          <p:sp>
            <p:nvSpPr>
              <p:cNvPr id="6" name="矩形: 圆角 5"/>
              <p:cNvSpPr/>
              <p:nvPr/>
            </p:nvSpPr>
            <p:spPr>
              <a:xfrm>
                <a:off x="5321778" y="3469533"/>
                <a:ext cx="1535743" cy="994407"/>
              </a:xfrm>
              <a:prstGeom prst="roundRect">
                <a:avLst>
                  <a:gd name="adj" fmla="val 0"/>
                </a:avLst>
              </a:prstGeom>
              <a:noFill/>
              <a:ln w="508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sz="28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五挑战</a:t>
                </a:r>
                <a:endParaRPr kumimoji="1" lang="zh-CN" altLang="en-US" sz="28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840366" y="2725069"/>
                <a:ext cx="155256" cy="155256"/>
              </a:xfrm>
              <a:prstGeom prst="ellipse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60400" y="1938454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pPr algn="r"/>
                <a:r>
                  <a:rPr lang="zh-CN" altLang="en-US" b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模型应用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60400" y="2536996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 marL="171450" indent="-171450" algn="r">
                  <a:lnSpc>
                    <a:spcPct val="120000"/>
                  </a:lnSpc>
                  <a:buFont typeface="Arial" panose="020B0604020202090204" pitchFamily="34" charset="0"/>
                  <a:buChar char="•"/>
                </a:pPr>
                <a:r>
                  <a:rPr lang="zh-CN" altLang="it-IT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5</a:t>
                </a:r>
                <a:r>
                  <a:rPr lang="zh-CN" altLang="en-US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it-IT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风险解释难</a:t>
                </a:r>
                <a:endParaRPr lang="zh-CN" altLang="it-IT" sz="12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7141664" y="1938454"/>
              <a:ext cx="4377236" cy="1285199"/>
              <a:chOff x="7141664" y="1938454"/>
              <a:chExt cx="4377236" cy="1285199"/>
            </a:xfrm>
          </p:grpSpPr>
          <p:sp>
            <p:nvSpPr>
              <p:cNvPr id="27" name="椭圆 26"/>
              <p:cNvSpPr/>
              <p:nvPr/>
            </p:nvSpPr>
            <p:spPr>
              <a:xfrm flipH="1">
                <a:off x="7141664" y="2725069"/>
                <a:ext cx="155256" cy="155256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624281" y="1938454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r>
                  <a:rPr lang="zh-CN" altLang="en-US" b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数据准备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8624281" y="2536996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 lnSpcReduction="20000"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数据不平衡（小样本）</a:t>
                </a:r>
                <a:endPara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2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线上行为数据少</a:t>
                </a:r>
                <a:endPara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7141664" y="4833111"/>
              <a:ext cx="4377236" cy="1285199"/>
              <a:chOff x="7141664" y="4833111"/>
              <a:chExt cx="4377236" cy="1285199"/>
            </a:xfrm>
          </p:grpSpPr>
          <p:sp>
            <p:nvSpPr>
              <p:cNvPr id="35" name="椭圆 34"/>
              <p:cNvSpPr/>
              <p:nvPr/>
            </p:nvSpPr>
            <p:spPr>
              <a:xfrm flipH="1" flipV="1">
                <a:off x="7141664" y="4999862"/>
                <a:ext cx="155256" cy="155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8624281" y="4833111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r>
                  <a:rPr lang="zh-CN" altLang="en-US" b="1">
                    <a:solidFill>
                      <a:schemeClr val="bg1">
                        <a:lumMod val="6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模型训练</a:t>
                </a:r>
                <a:endParaRPr lang="zh-CN" altLang="en-US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8624281" y="5431653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90204" pitchFamily="34" charset="0"/>
                  <a:buChar char="•"/>
                </a:pPr>
                <a:r>
                  <a:rPr lang="zh-CN" altLang="sv-SE" sz="1200">
                    <a:solidFill>
                      <a:schemeClr val="bg1">
                        <a:lumMod val="6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算法选择</a:t>
                </a:r>
                <a:endParaRPr lang="zh-CN" altLang="sv-SE" sz="1200">
                  <a:solidFill>
                    <a:schemeClr val="bg1">
                      <a:lumMod val="6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90204" pitchFamily="34" charset="0"/>
                  <a:buChar char="•"/>
                </a:pPr>
                <a:r>
                  <a:rPr lang="zh-CN" altLang="sv-SE" sz="1200" dirty="0">
                    <a:solidFill>
                      <a:schemeClr val="bg1">
                        <a:lumMod val="6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调参</a:t>
                </a:r>
                <a:endParaRPr lang="zh-CN" altLang="sv-SE" sz="12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60400" y="4833111"/>
              <a:ext cx="4335222" cy="1285199"/>
              <a:chOff x="660400" y="4833111"/>
              <a:chExt cx="4335222" cy="1285199"/>
            </a:xfrm>
          </p:grpSpPr>
          <p:sp>
            <p:nvSpPr>
              <p:cNvPr id="31" name="椭圆 30"/>
              <p:cNvSpPr/>
              <p:nvPr/>
            </p:nvSpPr>
            <p:spPr>
              <a:xfrm flipV="1">
                <a:off x="4840366" y="4999862"/>
                <a:ext cx="155256" cy="155256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60400" y="4833111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pPr algn="r"/>
                <a:r>
                  <a:rPr lang="zh-CN" altLang="en-US" b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效果验证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60400" y="5431653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 marL="171450" indent="-171450" algn="r">
                  <a:lnSpc>
                    <a:spcPct val="120000"/>
                  </a:lnSpc>
                  <a:buFont typeface="Arial" panose="020B0604020202090204" pitchFamily="34" charset="0"/>
                  <a:buChar char="•"/>
                </a:pPr>
                <a:r>
                  <a:rPr lang="zh-CN" altLang="sv-SE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</a:t>
                </a:r>
                <a:r>
                  <a:rPr lang="zh-CN" altLang="en-US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sv-SE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追踪周期长</a:t>
                </a:r>
                <a:endParaRPr lang="zh-CN" altLang="sv-SE" sz="12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171450" indent="-171450" algn="r">
                  <a:lnSpc>
                    <a:spcPct val="120000"/>
                  </a:lnSpc>
                  <a:buFont typeface="Arial" panose="020B0604020202090204" pitchFamily="34" charset="0"/>
                  <a:buChar char="•"/>
                </a:pPr>
                <a:r>
                  <a:rPr lang="zh-CN" altLang="sv-SE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4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sv-SE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效果验证难</a:t>
                </a:r>
                <a:endParaRPr lang="zh-CN" altLang="sv-SE" sz="12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直面难点：风控模型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“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五挑战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”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赋能场景：数据挖掘在寿险风控场景的应用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766735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3205406" y="2911637"/>
            <a:ext cx="162687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9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投诉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T+0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是否投诉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8389087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6885971" y="2241496"/>
            <a:ext cx="13516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投诉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T+1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是否投诉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384647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052481" y="2241496"/>
            <a:ext cx="14020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重疾核保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是否需要下发体检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210377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4909893" y="2931030"/>
            <a:ext cx="180049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体检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投产维度</a:t>
            </a:r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下发什么体检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683889" y="2931030"/>
            <a:ext cx="1982470" cy="1976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9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投诉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T+90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9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保全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风控模型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9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理赔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风控模型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90204" pitchFamily="34" charset="0"/>
              <a:buChar char="•"/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服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销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触点经营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90204" pitchFamily="34" charset="0"/>
              <a:buChar char="•"/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黑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9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反欺诈</a:t>
            </a:r>
            <a:r>
              <a:rPr lang="en-US" altLang="zh-CN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sna</a:t>
            </a:r>
            <a:endParaRPr lang="en-US" altLang="zh-CN" sz="14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90204" pitchFamily="34" charset="0"/>
              <a:buChar char="•"/>
            </a:pP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承保后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调查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269636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561475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10050234" y="2241496"/>
            <a:ext cx="9541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续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期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是否会续期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109448" y="2353859"/>
            <a:ext cx="0" cy="2377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6847924" y="2353859"/>
            <a:ext cx="0" cy="2377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1274647" y="2840991"/>
            <a:ext cx="1266960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3932404" y="2840991"/>
            <a:ext cx="430078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>
            <a:off x="4505979" y="2840991"/>
            <a:ext cx="704398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5693704" y="2840991"/>
            <a:ext cx="1550689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7429181" y="2840991"/>
            <a:ext cx="959906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9010786" y="2840991"/>
            <a:ext cx="1550689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73630" y="2840991"/>
            <a:ext cx="11164995" cy="0"/>
          </a:xfrm>
          <a:prstGeom prst="line">
            <a:avLst/>
          </a:prstGeom>
          <a:ln>
            <a:solidFill>
              <a:srgbClr val="F05A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17776" y="2935353"/>
            <a:ext cx="1713230" cy="360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90204" pitchFamily="34" charset="0"/>
              <a:buChar char="•"/>
            </a:pPr>
            <a:r>
              <a:rPr 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代理人风险评级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27324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556630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>
            <a:off x="2733032" y="2840976"/>
            <a:ext cx="1033703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五边形 5"/>
          <p:cNvSpPr/>
          <p:nvPr/>
        </p:nvSpPr>
        <p:spPr>
          <a:xfrm>
            <a:off x="484505" y="1598295"/>
            <a:ext cx="2476500" cy="307975"/>
          </a:xfrm>
          <a:prstGeom prst="homePlate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保前</a:t>
            </a:r>
            <a:endParaRPr lang="zh-CN" altLang="en-US">
              <a:sym typeface="+mn-ea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3109595" y="1598295"/>
            <a:ext cx="3679190" cy="307975"/>
          </a:xfrm>
          <a:prstGeom prst="homePlate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保中</a:t>
            </a:r>
            <a:endParaRPr lang="zh-CN" altLang="en-US">
              <a:sym typeface="+mn-ea"/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6847840" y="1598295"/>
            <a:ext cx="4790440" cy="307975"/>
          </a:xfrm>
          <a:prstGeom prst="homePlate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保后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2551" y="3522507"/>
            <a:ext cx="20116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ts val="2100"/>
              </a:lnSpc>
              <a:buFont typeface="Arial" panose="020B0604020202090204" pitchFamily="34" charset="0"/>
              <a:buChar char="•"/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劝留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模组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已投诉的客户能否劝留化解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</a:rPr>
              <a:t>3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突破瓶颈：小样本数据挖掘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解码行为：破局稀缺</a:t>
            </a:r>
            <a:r>
              <a:rPr lang="en-US" altLang="zh-CN" sz="2000" dirty="0" smtClean="0">
                <a:solidFill>
                  <a:schemeClr val="tx1"/>
                </a:solidFill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4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掌控稀缺：小样本问题解析</a:t>
            </a:r>
            <a:endParaRPr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小样本概念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408940" y="3617595"/>
            <a:ext cx="389255" cy="438785"/>
          </a:xfrm>
          <a:custGeom>
            <a:avLst/>
            <a:gdLst>
              <a:gd name="T0" fmla="*/ 98 w 780"/>
              <a:gd name="T1" fmla="*/ 0 h 878"/>
              <a:gd name="T2" fmla="*/ 78 w 780"/>
              <a:gd name="T3" fmla="*/ 2 h 878"/>
              <a:gd name="T4" fmla="*/ 42 w 780"/>
              <a:gd name="T5" fmla="*/ 16 h 878"/>
              <a:gd name="T6" fmla="*/ 16 w 780"/>
              <a:gd name="T7" fmla="*/ 42 h 878"/>
              <a:gd name="T8" fmla="*/ 2 w 780"/>
              <a:gd name="T9" fmla="*/ 78 h 878"/>
              <a:gd name="T10" fmla="*/ 0 w 780"/>
              <a:gd name="T11" fmla="*/ 780 h 878"/>
              <a:gd name="T12" fmla="*/ 2 w 780"/>
              <a:gd name="T13" fmla="*/ 800 h 878"/>
              <a:gd name="T14" fmla="*/ 16 w 780"/>
              <a:gd name="T15" fmla="*/ 834 h 878"/>
              <a:gd name="T16" fmla="*/ 42 w 780"/>
              <a:gd name="T17" fmla="*/ 862 h 878"/>
              <a:gd name="T18" fmla="*/ 78 w 780"/>
              <a:gd name="T19" fmla="*/ 876 h 878"/>
              <a:gd name="T20" fmla="*/ 684 w 780"/>
              <a:gd name="T21" fmla="*/ 878 h 878"/>
              <a:gd name="T22" fmla="*/ 702 w 780"/>
              <a:gd name="T23" fmla="*/ 876 h 878"/>
              <a:gd name="T24" fmla="*/ 738 w 780"/>
              <a:gd name="T25" fmla="*/ 862 h 878"/>
              <a:gd name="T26" fmla="*/ 764 w 780"/>
              <a:gd name="T27" fmla="*/ 834 h 878"/>
              <a:gd name="T28" fmla="*/ 778 w 780"/>
              <a:gd name="T29" fmla="*/ 800 h 878"/>
              <a:gd name="T30" fmla="*/ 780 w 780"/>
              <a:gd name="T31" fmla="*/ 98 h 878"/>
              <a:gd name="T32" fmla="*/ 778 w 780"/>
              <a:gd name="T33" fmla="*/ 78 h 878"/>
              <a:gd name="T34" fmla="*/ 764 w 780"/>
              <a:gd name="T35" fmla="*/ 42 h 878"/>
              <a:gd name="T36" fmla="*/ 738 w 780"/>
              <a:gd name="T37" fmla="*/ 16 h 878"/>
              <a:gd name="T38" fmla="*/ 702 w 780"/>
              <a:gd name="T39" fmla="*/ 2 h 878"/>
              <a:gd name="T40" fmla="*/ 684 w 780"/>
              <a:gd name="T41" fmla="*/ 0 h 878"/>
              <a:gd name="T42" fmla="*/ 98 w 780"/>
              <a:gd name="T43" fmla="*/ 780 h 878"/>
              <a:gd name="T44" fmla="*/ 684 w 780"/>
              <a:gd name="T45" fmla="*/ 98 h 878"/>
              <a:gd name="T46" fmla="*/ 440 w 780"/>
              <a:gd name="T47" fmla="*/ 536 h 878"/>
              <a:gd name="T48" fmla="*/ 196 w 780"/>
              <a:gd name="T49" fmla="*/ 586 h 878"/>
              <a:gd name="T50" fmla="*/ 440 w 780"/>
              <a:gd name="T51" fmla="*/ 536 h 878"/>
              <a:gd name="T52" fmla="*/ 390 w 780"/>
              <a:gd name="T53" fmla="*/ 342 h 878"/>
              <a:gd name="T54" fmla="*/ 586 w 780"/>
              <a:gd name="T55" fmla="*/ 390 h 878"/>
              <a:gd name="T56" fmla="*/ 390 w 780"/>
              <a:gd name="T57" fmla="*/ 292 h 878"/>
              <a:gd name="T58" fmla="*/ 586 w 780"/>
              <a:gd name="T59" fmla="*/ 194 h 878"/>
              <a:gd name="T60" fmla="*/ 390 w 780"/>
              <a:gd name="T61" fmla="*/ 292 h 878"/>
              <a:gd name="T62" fmla="*/ 196 w 780"/>
              <a:gd name="T63" fmla="*/ 194 h 878"/>
              <a:gd name="T64" fmla="*/ 342 w 780"/>
              <a:gd name="T65" fmla="*/ 390 h 878"/>
              <a:gd name="T66" fmla="*/ 292 w 780"/>
              <a:gd name="T67" fmla="*/ 438 h 878"/>
              <a:gd name="T68" fmla="*/ 196 w 780"/>
              <a:gd name="T69" fmla="*/ 488 h 878"/>
              <a:gd name="T70" fmla="*/ 292 w 780"/>
              <a:gd name="T71" fmla="*/ 438 h 878"/>
              <a:gd name="T72" fmla="*/ 586 w 780"/>
              <a:gd name="T73" fmla="*/ 488 h 878"/>
              <a:gd name="T74" fmla="*/ 342 w 780"/>
              <a:gd name="T75" fmla="*/ 438 h 878"/>
              <a:gd name="T76" fmla="*/ 586 w 780"/>
              <a:gd name="T77" fmla="*/ 634 h 878"/>
              <a:gd name="T78" fmla="*/ 196 w 780"/>
              <a:gd name="T79" fmla="*/ 682 h 878"/>
              <a:gd name="T80" fmla="*/ 586 w 780"/>
              <a:gd name="T81" fmla="*/ 634 h 878"/>
              <a:gd name="T82" fmla="*/ 586 w 780"/>
              <a:gd name="T83" fmla="*/ 586 h 878"/>
              <a:gd name="T84" fmla="*/ 488 w 780"/>
              <a:gd name="T85" fmla="*/ 536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80" h="878">
                <a:moveTo>
                  <a:pt x="684" y="0"/>
                </a:moveTo>
                <a:lnTo>
                  <a:pt x="98" y="0"/>
                </a:lnTo>
                <a:lnTo>
                  <a:pt x="98" y="0"/>
                </a:lnTo>
                <a:lnTo>
                  <a:pt x="78" y="2"/>
                </a:lnTo>
                <a:lnTo>
                  <a:pt x="60" y="8"/>
                </a:lnTo>
                <a:lnTo>
                  <a:pt x="42" y="16"/>
                </a:lnTo>
                <a:lnTo>
                  <a:pt x="28" y="28"/>
                </a:lnTo>
                <a:lnTo>
                  <a:pt x="16" y="42"/>
                </a:lnTo>
                <a:lnTo>
                  <a:pt x="8" y="60"/>
                </a:lnTo>
                <a:lnTo>
                  <a:pt x="2" y="78"/>
                </a:lnTo>
                <a:lnTo>
                  <a:pt x="0" y="98"/>
                </a:lnTo>
                <a:lnTo>
                  <a:pt x="0" y="780"/>
                </a:lnTo>
                <a:lnTo>
                  <a:pt x="0" y="780"/>
                </a:lnTo>
                <a:lnTo>
                  <a:pt x="2" y="800"/>
                </a:lnTo>
                <a:lnTo>
                  <a:pt x="8" y="818"/>
                </a:lnTo>
                <a:lnTo>
                  <a:pt x="16" y="834"/>
                </a:lnTo>
                <a:lnTo>
                  <a:pt x="28" y="850"/>
                </a:lnTo>
                <a:lnTo>
                  <a:pt x="42" y="862"/>
                </a:lnTo>
                <a:lnTo>
                  <a:pt x="60" y="870"/>
                </a:lnTo>
                <a:lnTo>
                  <a:pt x="78" y="876"/>
                </a:lnTo>
                <a:lnTo>
                  <a:pt x="98" y="878"/>
                </a:lnTo>
                <a:lnTo>
                  <a:pt x="684" y="878"/>
                </a:lnTo>
                <a:lnTo>
                  <a:pt x="684" y="878"/>
                </a:lnTo>
                <a:lnTo>
                  <a:pt x="702" y="876"/>
                </a:lnTo>
                <a:lnTo>
                  <a:pt x="722" y="870"/>
                </a:lnTo>
                <a:lnTo>
                  <a:pt x="738" y="862"/>
                </a:lnTo>
                <a:lnTo>
                  <a:pt x="752" y="850"/>
                </a:lnTo>
                <a:lnTo>
                  <a:pt x="764" y="834"/>
                </a:lnTo>
                <a:lnTo>
                  <a:pt x="774" y="818"/>
                </a:lnTo>
                <a:lnTo>
                  <a:pt x="778" y="800"/>
                </a:lnTo>
                <a:lnTo>
                  <a:pt x="780" y="780"/>
                </a:lnTo>
                <a:lnTo>
                  <a:pt x="780" y="98"/>
                </a:lnTo>
                <a:lnTo>
                  <a:pt x="780" y="98"/>
                </a:lnTo>
                <a:lnTo>
                  <a:pt x="778" y="78"/>
                </a:lnTo>
                <a:lnTo>
                  <a:pt x="774" y="60"/>
                </a:lnTo>
                <a:lnTo>
                  <a:pt x="764" y="42"/>
                </a:lnTo>
                <a:lnTo>
                  <a:pt x="752" y="28"/>
                </a:lnTo>
                <a:lnTo>
                  <a:pt x="738" y="16"/>
                </a:lnTo>
                <a:lnTo>
                  <a:pt x="722" y="8"/>
                </a:lnTo>
                <a:lnTo>
                  <a:pt x="702" y="2"/>
                </a:lnTo>
                <a:lnTo>
                  <a:pt x="684" y="0"/>
                </a:lnTo>
                <a:lnTo>
                  <a:pt x="684" y="0"/>
                </a:lnTo>
                <a:close/>
                <a:moveTo>
                  <a:pt x="684" y="780"/>
                </a:moveTo>
                <a:lnTo>
                  <a:pt x="98" y="780"/>
                </a:lnTo>
                <a:lnTo>
                  <a:pt x="98" y="98"/>
                </a:lnTo>
                <a:lnTo>
                  <a:pt x="684" y="98"/>
                </a:lnTo>
                <a:lnTo>
                  <a:pt x="684" y="780"/>
                </a:lnTo>
                <a:close/>
                <a:moveTo>
                  <a:pt x="440" y="536"/>
                </a:moveTo>
                <a:lnTo>
                  <a:pt x="196" y="536"/>
                </a:lnTo>
                <a:lnTo>
                  <a:pt x="196" y="586"/>
                </a:lnTo>
                <a:lnTo>
                  <a:pt x="440" y="586"/>
                </a:lnTo>
                <a:lnTo>
                  <a:pt x="440" y="536"/>
                </a:lnTo>
                <a:close/>
                <a:moveTo>
                  <a:pt x="586" y="342"/>
                </a:moveTo>
                <a:lnTo>
                  <a:pt x="390" y="342"/>
                </a:lnTo>
                <a:lnTo>
                  <a:pt x="390" y="390"/>
                </a:lnTo>
                <a:lnTo>
                  <a:pt x="586" y="390"/>
                </a:lnTo>
                <a:lnTo>
                  <a:pt x="586" y="342"/>
                </a:lnTo>
                <a:close/>
                <a:moveTo>
                  <a:pt x="390" y="292"/>
                </a:moveTo>
                <a:lnTo>
                  <a:pt x="586" y="292"/>
                </a:lnTo>
                <a:lnTo>
                  <a:pt x="586" y="194"/>
                </a:lnTo>
                <a:lnTo>
                  <a:pt x="390" y="194"/>
                </a:lnTo>
                <a:lnTo>
                  <a:pt x="390" y="292"/>
                </a:lnTo>
                <a:close/>
                <a:moveTo>
                  <a:pt x="342" y="194"/>
                </a:moveTo>
                <a:lnTo>
                  <a:pt x="196" y="194"/>
                </a:lnTo>
                <a:lnTo>
                  <a:pt x="196" y="390"/>
                </a:lnTo>
                <a:lnTo>
                  <a:pt x="342" y="390"/>
                </a:lnTo>
                <a:lnTo>
                  <a:pt x="342" y="194"/>
                </a:lnTo>
                <a:close/>
                <a:moveTo>
                  <a:pt x="292" y="438"/>
                </a:moveTo>
                <a:lnTo>
                  <a:pt x="196" y="438"/>
                </a:lnTo>
                <a:lnTo>
                  <a:pt x="196" y="488"/>
                </a:lnTo>
                <a:lnTo>
                  <a:pt x="292" y="488"/>
                </a:lnTo>
                <a:lnTo>
                  <a:pt x="292" y="438"/>
                </a:lnTo>
                <a:close/>
                <a:moveTo>
                  <a:pt x="342" y="488"/>
                </a:moveTo>
                <a:lnTo>
                  <a:pt x="586" y="488"/>
                </a:lnTo>
                <a:lnTo>
                  <a:pt x="586" y="438"/>
                </a:lnTo>
                <a:lnTo>
                  <a:pt x="342" y="438"/>
                </a:lnTo>
                <a:lnTo>
                  <a:pt x="342" y="488"/>
                </a:lnTo>
                <a:close/>
                <a:moveTo>
                  <a:pt x="586" y="634"/>
                </a:moveTo>
                <a:lnTo>
                  <a:pt x="196" y="634"/>
                </a:lnTo>
                <a:lnTo>
                  <a:pt x="196" y="682"/>
                </a:lnTo>
                <a:lnTo>
                  <a:pt x="586" y="682"/>
                </a:lnTo>
                <a:lnTo>
                  <a:pt x="586" y="634"/>
                </a:lnTo>
                <a:close/>
                <a:moveTo>
                  <a:pt x="488" y="586"/>
                </a:moveTo>
                <a:lnTo>
                  <a:pt x="586" y="586"/>
                </a:lnTo>
                <a:lnTo>
                  <a:pt x="586" y="536"/>
                </a:lnTo>
                <a:lnTo>
                  <a:pt x="488" y="536"/>
                </a:lnTo>
                <a:lnTo>
                  <a:pt x="488" y="5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38530" y="369189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小样本示例</a:t>
            </a:r>
            <a:endParaRPr lang="zh-CN" altLang="en-US" sz="1800" dirty="0" smtClean="0"/>
          </a:p>
        </p:txBody>
      </p:sp>
      <p:sp>
        <p:nvSpPr>
          <p:cNvPr id="19" name="椭圆 18"/>
          <p:cNvSpPr/>
          <p:nvPr/>
        </p:nvSpPr>
        <p:spPr>
          <a:xfrm>
            <a:off x="4639310" y="1553845"/>
            <a:ext cx="1913890" cy="1913890"/>
          </a:xfrm>
          <a:prstGeom prst="ellipse">
            <a:avLst/>
          </a:prstGeom>
          <a:noFill/>
          <a:ln w="12700" cap="flat" cmpd="sng" algn="ctr">
            <a:solidFill>
              <a:schemeClr val="accent1">
                <a:alpha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639628" y="1554163"/>
            <a:ext cx="1913255" cy="1913255"/>
          </a:xfrm>
          <a:prstGeom prst="ellipse">
            <a:avLst/>
          </a:prstGeom>
          <a:blipFill>
            <a:blip r:embed="rId1"/>
            <a:srcRect/>
            <a:stretch>
              <a:fillRect l="-26675" t="263" r="-27904" b="-26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 rot="0">
            <a:off x="6308090" y="2176145"/>
            <a:ext cx="538480" cy="538480"/>
            <a:chOff x="3526795" y="2235779"/>
            <a:chExt cx="410200" cy="410198"/>
          </a:xfrm>
        </p:grpSpPr>
        <p:sp>
          <p:nvSpPr>
            <p:cNvPr id="34" name="椭圆 33"/>
            <p:cNvSpPr/>
            <p:nvPr/>
          </p:nvSpPr>
          <p:spPr>
            <a:xfrm>
              <a:off x="3526795" y="2235779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任意多边形: 形状 20"/>
            <p:cNvSpPr/>
            <p:nvPr/>
          </p:nvSpPr>
          <p:spPr>
            <a:xfrm>
              <a:off x="3642895" y="2374128"/>
              <a:ext cx="178001" cy="13350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913245" y="2193290"/>
            <a:ext cx="3268980" cy="538480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algn="l"/>
            <a:r>
              <a:rPr lang="zh-CN" altLang="en-US" sz="1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正负样本分布不均匀</a:t>
            </a:r>
            <a:endParaRPr lang="zh-CN" altLang="en-US" sz="18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 rot="0">
            <a:off x="4332605" y="2176145"/>
            <a:ext cx="538480" cy="538480"/>
            <a:chOff x="4471992" y="2235779"/>
            <a:chExt cx="410200" cy="410198"/>
          </a:xfrm>
        </p:grpSpPr>
        <p:sp>
          <p:nvSpPr>
            <p:cNvPr id="55" name="椭圆 54"/>
            <p:cNvSpPr/>
            <p:nvPr/>
          </p:nvSpPr>
          <p:spPr>
            <a:xfrm>
              <a:off x="4471992" y="2235779"/>
              <a:ext cx="410200" cy="410198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任意多边形: 形状 15"/>
            <p:cNvSpPr/>
            <p:nvPr/>
          </p:nvSpPr>
          <p:spPr>
            <a:xfrm>
              <a:off x="4595899" y="2358227"/>
              <a:ext cx="162386" cy="178001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542415" y="2193290"/>
            <a:ext cx="2790190" cy="538480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algn="l" fontAlgn="ctr"/>
            <a:r>
              <a:rPr lang="zh-CN" altLang="en-US" sz="1800" b="0">
                <a:sym typeface="+mn-ea"/>
              </a:rPr>
              <a:t>样本量少的那一类更重要</a:t>
            </a:r>
            <a:endParaRPr lang="zh-CN" altLang="en-US" sz="18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60400" y="5391785"/>
            <a:ext cx="10858500" cy="0"/>
          </a:xfrm>
          <a:prstGeom prst="line">
            <a:avLst/>
          </a:prstGeom>
          <a:ln w="6350" cap="rnd">
            <a:solidFill>
              <a:schemeClr val="accent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546860" y="4276725"/>
            <a:ext cx="833120" cy="1215390"/>
            <a:chOff x="2436" y="6700"/>
            <a:chExt cx="1312" cy="1914"/>
          </a:xfrm>
        </p:grpSpPr>
        <p:sp>
          <p:nvSpPr>
            <p:cNvPr id="35" name="椭圆 34"/>
            <p:cNvSpPr/>
            <p:nvPr/>
          </p:nvSpPr>
          <p:spPr>
            <a:xfrm>
              <a:off x="2950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泪滴形 35"/>
            <p:cNvSpPr/>
            <p:nvPr/>
          </p:nvSpPr>
          <p:spPr>
            <a:xfrm rot="8100000">
              <a:off x="2436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 bwMode="auto">
            <a:xfrm>
              <a:off x="2566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Calibri" panose="020F0502020204030204" pitchFamily="34" charset="0"/>
                  <a:ea typeface="宋体" pitchFamily="2" charset="-122"/>
                </a:rPr>
                <a:t>01</a:t>
              </a:r>
              <a:endParaRPr lang="en-US" altLang="zh-CN" b="1" dirty="0">
                <a:solidFill>
                  <a:schemeClr val="accent1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609975" y="4076700"/>
            <a:ext cx="833120" cy="1415415"/>
            <a:chOff x="6003" y="6385"/>
            <a:chExt cx="1312" cy="2229"/>
          </a:xfrm>
        </p:grpSpPr>
        <p:sp>
          <p:nvSpPr>
            <p:cNvPr id="18" name="文本框 17"/>
            <p:cNvSpPr txBox="1"/>
            <p:nvPr/>
          </p:nvSpPr>
          <p:spPr bwMode="auto">
            <a:xfrm>
              <a:off x="6133" y="6385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  <a:latin typeface="Calibri" panose="020F0502020204030204" pitchFamily="34" charset="0"/>
                  <a:ea typeface="宋体" pitchFamily="2" charset="-122"/>
                </a:rPr>
                <a:t>02</a:t>
              </a:r>
              <a:endPara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517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泪滴形 39"/>
            <p:cNvSpPr/>
            <p:nvPr/>
          </p:nvSpPr>
          <p:spPr>
            <a:xfrm rot="8100000">
              <a:off x="6003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lvl="0" algn="ctr" defTabSz="913765">
                <a:buClrTx/>
                <a:buSzTx/>
                <a:buFontTx/>
              </a:pPr>
              <a:endParaRPr lang="zh-CN" altLang="en-US" sz="20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6133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05A23"/>
                  </a:solidFill>
                  <a:latin typeface="Calibri" panose="020F0502020204030204" pitchFamily="34" charset="0"/>
                  <a:ea typeface="宋体" pitchFamily="2" charset="-122"/>
                </a:rPr>
                <a:t>02</a:t>
              </a:r>
              <a:endParaRPr lang="en-US" altLang="zh-CN" b="1" dirty="0">
                <a:solidFill>
                  <a:srgbClr val="F05A23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736205" y="4276725"/>
            <a:ext cx="833120" cy="1215390"/>
            <a:chOff x="11100" y="6700"/>
            <a:chExt cx="1312" cy="1914"/>
          </a:xfrm>
        </p:grpSpPr>
        <p:sp>
          <p:nvSpPr>
            <p:cNvPr id="42" name="椭圆 41"/>
            <p:cNvSpPr/>
            <p:nvPr/>
          </p:nvSpPr>
          <p:spPr>
            <a:xfrm>
              <a:off x="11614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泪滴形 42"/>
            <p:cNvSpPr/>
            <p:nvPr/>
          </p:nvSpPr>
          <p:spPr>
            <a:xfrm rot="8100000">
              <a:off x="11100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 bwMode="auto">
            <a:xfrm>
              <a:off x="11230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Calibri" panose="020F0502020204030204" pitchFamily="34" charset="0"/>
                  <a:ea typeface="宋体" pitchFamily="2" charset="-122"/>
                </a:rPr>
                <a:t>04</a:t>
              </a:r>
              <a:endParaRPr lang="en-US" altLang="zh-CN" b="1" dirty="0">
                <a:solidFill>
                  <a:schemeClr val="accent1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9799320" y="4276725"/>
            <a:ext cx="833120" cy="1215390"/>
            <a:chOff x="15432" y="6700"/>
            <a:chExt cx="1312" cy="1914"/>
          </a:xfrm>
        </p:grpSpPr>
        <p:sp>
          <p:nvSpPr>
            <p:cNvPr id="45" name="椭圆 44"/>
            <p:cNvSpPr/>
            <p:nvPr/>
          </p:nvSpPr>
          <p:spPr>
            <a:xfrm>
              <a:off x="15946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泪滴形 45"/>
            <p:cNvSpPr/>
            <p:nvPr/>
          </p:nvSpPr>
          <p:spPr>
            <a:xfrm rot="8100000">
              <a:off x="15432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 bwMode="auto">
            <a:xfrm>
              <a:off x="15562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Calibri" panose="020F0502020204030204" pitchFamily="34" charset="0"/>
                  <a:ea typeface="宋体" pitchFamily="2" charset="-122"/>
                </a:rPr>
                <a:t>05</a:t>
              </a:r>
              <a:endParaRPr lang="en-US" altLang="zh-CN" b="1" dirty="0">
                <a:solidFill>
                  <a:schemeClr val="accent1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673090" y="4076700"/>
            <a:ext cx="833120" cy="1415415"/>
            <a:chOff x="8498" y="6435"/>
            <a:chExt cx="1312" cy="2229"/>
          </a:xfrm>
        </p:grpSpPr>
        <p:sp>
          <p:nvSpPr>
            <p:cNvPr id="48" name="文本框 47"/>
            <p:cNvSpPr txBox="1"/>
            <p:nvPr/>
          </p:nvSpPr>
          <p:spPr bwMode="auto">
            <a:xfrm>
              <a:off x="8628" y="6435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  <a:latin typeface="Calibri" panose="020F0502020204030204" pitchFamily="34" charset="0"/>
                  <a:ea typeface="宋体" pitchFamily="2" charset="-122"/>
                </a:rPr>
                <a:t>02</a:t>
              </a:r>
              <a:endPara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9012" y="838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泪滴形 49"/>
            <p:cNvSpPr/>
            <p:nvPr/>
          </p:nvSpPr>
          <p:spPr>
            <a:xfrm rot="8100000">
              <a:off x="8498" y="675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lvl="0" algn="ctr" defTabSz="913765">
                <a:buClrTx/>
                <a:buSzTx/>
                <a:buFontTx/>
              </a:pPr>
              <a:endParaRPr lang="zh-CN" altLang="en-US" sz="20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4" name="文本框 63"/>
            <p:cNvSpPr txBox="1"/>
            <p:nvPr/>
          </p:nvSpPr>
          <p:spPr bwMode="auto">
            <a:xfrm>
              <a:off x="8628" y="690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05A23"/>
                  </a:solidFill>
                  <a:latin typeface="Calibri" panose="020F0502020204030204" pitchFamily="34" charset="0"/>
                  <a:ea typeface="宋体" pitchFamily="2" charset="-122"/>
                </a:rPr>
                <a:t>03</a:t>
              </a:r>
              <a:endParaRPr lang="en-US" altLang="zh-CN" b="1" dirty="0">
                <a:solidFill>
                  <a:srgbClr val="F05A23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00584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 fontAlgn="auto">
              <a:lnSpc>
                <a:spcPts val="2360"/>
              </a:lnSpc>
              <a:buNone/>
            </a:pPr>
            <a:r>
              <a:rPr lang="zh-CN" altLang="en-US" sz="1600" dirty="0" smtClean="0"/>
              <a:t>理赔欺诈</a:t>
            </a:r>
            <a:endParaRPr lang="zh-CN" altLang="en-US" sz="1600" dirty="0" smtClean="0"/>
          </a:p>
          <a:p>
            <a:pPr marL="106045" indent="0" algn="ctr" fontAlgn="auto">
              <a:lnSpc>
                <a:spcPts val="2360"/>
              </a:lnSpc>
              <a:buNone/>
            </a:pPr>
            <a:r>
              <a:rPr lang="zh-CN" altLang="en-US" sz="1600" dirty="0" smtClean="0"/>
              <a:t>欺诈量</a:t>
            </a:r>
            <a:r>
              <a:rPr lang="en-US" altLang="zh-CN" sz="1600" dirty="0" smtClean="0"/>
              <a:t>/</a:t>
            </a:r>
            <a:r>
              <a:rPr lang="zh-CN" altLang="en-US" sz="1600" dirty="0" smtClean="0">
                <a:sym typeface="+mn-ea"/>
              </a:rPr>
              <a:t>理赔量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07721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核保欺诈</a:t>
            </a:r>
            <a:endParaRPr lang="zh-CN" altLang="en-US" sz="1600" dirty="0" smtClean="0"/>
          </a:p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欺诈量/</a:t>
            </a:r>
            <a:r>
              <a:rPr lang="zh-CN" altLang="en-US" sz="1600" dirty="0" smtClean="0">
                <a:sym typeface="+mn-ea"/>
              </a:rPr>
              <a:t>核保量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14858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投诉</a:t>
            </a:r>
            <a:endParaRPr lang="zh-CN" altLang="en-US" sz="1600" dirty="0" smtClean="0"/>
          </a:p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投诉量/</a:t>
            </a:r>
            <a:r>
              <a:rPr lang="zh-CN" altLang="en-US" sz="1600" dirty="0" smtClean="0">
                <a:sym typeface="+mn-ea"/>
              </a:rPr>
              <a:t>投保量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21995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保全冒办</a:t>
            </a:r>
            <a:endParaRPr lang="zh-CN" altLang="en-US" sz="1600" dirty="0" smtClean="0"/>
          </a:p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冒办量/</a:t>
            </a:r>
            <a:r>
              <a:rPr lang="zh-CN" altLang="en-US" sz="1600" dirty="0" smtClean="0">
                <a:sym typeface="+mn-ea"/>
              </a:rPr>
              <a:t>保全量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29132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...</a:t>
            </a:r>
            <a:endParaRPr lang="zh-CN" altLang="en-US" sz="1600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6751" y="1130301"/>
            <a:ext cx="10858500" cy="4749985"/>
            <a:chOff x="666750" y="1130300"/>
            <a:chExt cx="10858500" cy="4749985"/>
          </a:xfrm>
        </p:grpSpPr>
        <p:grpSp>
          <p:nvGrpSpPr>
            <p:cNvPr id="3" name="组合 2"/>
            <p:cNvGrpSpPr/>
            <p:nvPr/>
          </p:nvGrpSpPr>
          <p:grpSpPr>
            <a:xfrm>
              <a:off x="673100" y="2298700"/>
              <a:ext cx="10845800" cy="3581585"/>
              <a:chOff x="673100" y="2222500"/>
              <a:chExt cx="10845800" cy="3581585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4297086" y="2222500"/>
                <a:ext cx="3597829" cy="3581585"/>
                <a:chOff x="4764937" y="1638207"/>
                <a:chExt cx="3597829" cy="3581585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4764937" y="353835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13" name="泪滴形 12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1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1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" name="椭圆 5"/>
                  <p:cNvSpPr/>
                  <p:nvPr/>
                </p:nvSpPr>
                <p:spPr>
                  <a:xfrm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itchFamily="2" charset="-122"/>
                      </a:rPr>
                      <a:t>02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7" name="组合 6"/>
                <p:cNvGrpSpPr/>
                <p:nvPr/>
              </p:nvGrpSpPr>
              <p:grpSpPr>
                <a:xfrm flipH="1">
                  <a:off x="6681331" y="353835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11" name="泪滴形 10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2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2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" name="椭圆 15"/>
                  <p:cNvSpPr/>
                  <p:nvPr/>
                </p:nvSpPr>
                <p:spPr>
                  <a:xfrm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itchFamily="2" charset="-122"/>
                      </a:rPr>
                      <a:t>04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20" name="组合 19"/>
                <p:cNvGrpSpPr/>
                <p:nvPr/>
              </p:nvGrpSpPr>
              <p:grpSpPr>
                <a:xfrm flipV="1">
                  <a:off x="4764937" y="163820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21" name="泪滴形 20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2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2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" name="椭圆 25"/>
                  <p:cNvSpPr/>
                  <p:nvPr/>
                </p:nvSpPr>
                <p:spPr>
                  <a:xfrm flipV="1"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itchFamily="2" charset="-122"/>
                      </a:rPr>
                      <a:t>01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27" name="组合 26"/>
                <p:cNvGrpSpPr/>
                <p:nvPr/>
              </p:nvGrpSpPr>
              <p:grpSpPr>
                <a:xfrm flipH="1" flipV="1">
                  <a:off x="6681331" y="163820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30" name="泪滴形 29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1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1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 flipV="1"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itchFamily="2" charset="-122"/>
                      </a:rPr>
                      <a:t>03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itchFamily="2" charset="-122"/>
                    </a:endParaRPr>
                  </a:p>
                </p:txBody>
              </p:sp>
            </p:grpSp>
          </p:grpSp>
          <p:sp>
            <p:nvSpPr>
              <p:cNvPr id="33" name="文本框 32"/>
              <p:cNvSpPr txBox="1"/>
              <p:nvPr/>
            </p:nvSpPr>
            <p:spPr>
              <a:xfrm flipH="1">
                <a:off x="8129874" y="2638425"/>
                <a:ext cx="3389026" cy="705051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p>
                <a:pPr algn="l"/>
                <a:r>
                  <a:rPr lang="zh-CN" altLang="en-US" b="1" dirty="0">
                    <a:latin typeface="Arial" panose="020B0604020202090204" pitchFamily="34" charset="0"/>
                    <a:ea typeface="华文楷体" panose="02010600040101010101" pitchFamily="2" charset="-122"/>
                    <a:sym typeface="+mn-ea"/>
                  </a:rPr>
                  <a:t>招式三</a:t>
                </a:r>
                <a:endParaRPr lang="zh-CN" altLang="en-US" b="1" dirty="0">
                  <a:latin typeface="Arial" panose="020B0604020202090204" pitchFamily="34" charset="0"/>
                  <a:ea typeface="华文楷体" panose="02010600040101010101" pitchFamily="2" charset="-122"/>
                </a:endParaRPr>
              </a:p>
              <a:p>
                <a:pPr algn="l"/>
                <a:r>
                  <a:rPr lang="zh-CN" altLang="en-US" b="1" dirty="0">
                    <a:latin typeface="Arial" panose="020B0604020202090204" pitchFamily="34" charset="0"/>
                    <a:ea typeface="华文楷体" panose="02010600040101010101" pitchFamily="2" charset="-122"/>
                    <a:sym typeface="+mn-ea"/>
                  </a:rPr>
                  <a:t>融合</a:t>
                </a:r>
                <a:r>
                  <a:rPr lang="zh-CN" altLang="en-US" b="1" dirty="0">
                    <a:latin typeface="Arial" panose="020B0604020202090204" pitchFamily="34" charset="0"/>
                    <a:ea typeface="华文楷体" panose="02010600040101010101" pitchFamily="2" charset="-122"/>
                    <a:sym typeface="+mn-ea"/>
                  </a:rPr>
                  <a:t>模型：</a:t>
                </a:r>
                <a:r>
                  <a:rPr lang="en-US" altLang="zh-CN" b="1" dirty="0">
                    <a:latin typeface="Arial" panose="020B0604020202090204" pitchFamily="34" charset="0"/>
                    <a:ea typeface="华文楷体" panose="02010600040101010101" pitchFamily="2" charset="-122"/>
                    <a:sym typeface="+mn-ea"/>
                  </a:rPr>
                  <a:t>比赛王道之选</a:t>
                </a:r>
                <a:endParaRPr lang="en-US" altLang="zh-CN" b="1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 flipH="1">
                <a:off x="8129874" y="4672689"/>
                <a:ext cx="3389026" cy="705051"/>
              </a:xfrm>
              <a:prstGeom prst="rect">
                <a:avLst/>
              </a:prstGeom>
            </p:spPr>
            <p:txBody>
              <a:bodyPr wrap="square" anchor="b" anchorCtr="0">
                <a:normAutofit/>
              </a:bodyPr>
              <a:p>
                <a:pPr algn="l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90204" pitchFamily="34" charset="0"/>
                    <a:ea typeface="华文楷体" panose="02010600040101010101" pitchFamily="2" charset="-122"/>
                    <a:sym typeface="+mn-ea"/>
                  </a:rPr>
                  <a:t>招式四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90204" pitchFamily="34" charset="0"/>
                  <a:ea typeface="华文楷体" panose="02010600040101010101" pitchFamily="2" charset="-122"/>
                </a:endParaRPr>
              </a:p>
              <a:p>
                <a:pPr algn="l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90204" pitchFamily="34" charset="0"/>
                    <a:ea typeface="华文楷体" panose="02010600040101010101" pitchFamily="2" charset="-122"/>
                    <a:sym typeface="+mn-ea"/>
                  </a:rPr>
                  <a:t>觅迹同源：相似样本寻觅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 flipH="1">
                <a:off x="673100" y="2638425"/>
                <a:ext cx="3389026" cy="705051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p>
                <a:pPr algn="r"/>
                <a:r>
                  <a:rPr lang="zh-CN" altLang="en-US" b="1" dirty="0">
                    <a:latin typeface="Arial" panose="020B0604020202090204" pitchFamily="34" charset="0"/>
                    <a:ea typeface="华文楷体" panose="02010600040101010101" pitchFamily="2" charset="-122"/>
                    <a:sym typeface="+mn-ea"/>
                  </a:rPr>
                  <a:t>招式一</a:t>
                </a:r>
                <a:endParaRPr lang="zh-CN" altLang="en-US" b="1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endParaRPr>
              </a:p>
              <a:p>
                <a:pPr algn="r"/>
                <a:r>
                  <a:rPr lang="zh-CN" altLang="en-US" b="1" dirty="0">
                    <a:latin typeface="Arial" panose="020B0604020202090204" pitchFamily="34" charset="0"/>
                    <a:ea typeface="华文楷体" panose="02010600040101010101" pitchFamily="2" charset="-122"/>
                    <a:sym typeface="+mn-ea"/>
                  </a:rPr>
                  <a:t>级联思想：模型链式优化</a:t>
                </a:r>
                <a:endParaRPr lang="zh-CN" altLang="en-US" b="1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 flipH="1">
                <a:off x="673100" y="4672689"/>
                <a:ext cx="3389026" cy="705051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p>
                <a:pPr algn="r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90204" pitchFamily="34" charset="0"/>
                    <a:ea typeface="华文楷体" panose="02010600040101010101" pitchFamily="2" charset="-122"/>
                    <a:sym typeface="+mn-ea"/>
                  </a:rPr>
                  <a:t>招式二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90204" pitchFamily="34" charset="0"/>
                  <a:ea typeface="华文楷体" panose="02010600040101010101" pitchFamily="2" charset="-122"/>
                </a:endParaRPr>
              </a:p>
              <a:p>
                <a:pPr algn="r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90204" pitchFamily="34" charset="0"/>
                    <a:ea typeface="华文楷体" panose="02010600040101010101" pitchFamily="2" charset="-122"/>
                    <a:sym typeface="+mn-ea"/>
                  </a:rPr>
                  <a:t>挖掘规则：强规则探索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666750" y="1130300"/>
              <a:ext cx="10858500" cy="610292"/>
            </a:xfrm>
            <a:prstGeom prst="rect">
              <a:avLst/>
            </a:prstGeom>
          </p:spPr>
          <p:txBody>
            <a:bodyPr wrap="square" anchor="b" anchorCtr="0">
              <a:normAutofit lnSpcReduction="20000"/>
            </a:bodyPr>
            <a:p>
              <a:pPr algn="ctr">
                <a:lnSpc>
                  <a:spcPct val="120000"/>
                </a:lnSpc>
                <a:defRPr/>
              </a:pPr>
              <a:r>
                <a:rPr 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小样本解决</a:t>
              </a:r>
              <a:r>
                <a:rPr lang="en-US" alt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“</a:t>
              </a:r>
              <a:r>
                <a:rPr 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四招</a:t>
              </a:r>
              <a:r>
                <a:rPr lang="en-US" alt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”</a:t>
              </a:r>
              <a:endParaRPr lang="en-US" altLang="zh-CN" sz="2400" b="1" dirty="0">
                <a:latin typeface="Calibri" panose="020F0502020204030204" pitchFamily="34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小样本解决之招式一：级联思想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-模型链式优化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3100" y="1117600"/>
            <a:ext cx="10845800" cy="454025"/>
          </a:xfrm>
          <a:prstGeom prst="rect">
            <a:avLst/>
          </a:prstGeom>
          <a:noFill/>
        </p:spPr>
        <p:txBody>
          <a:bodyPr vert="horz" wrap="square" rtlCol="0" anchor="ctr" anchorCtr="0">
            <a:norm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级联思想：通过多个模型连接，不断缩小人群，</a:t>
            </a:r>
            <a:r>
              <a:rPr lang="en-US" altLang="zh-CN" b="1" dirty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提升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base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比例，由</a:t>
            </a:r>
            <a:r>
              <a:rPr lang="en-US" altLang="zh-CN" b="1" dirty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0.01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%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提升到</a:t>
            </a:r>
            <a:r>
              <a:rPr lang="en-US" altLang="zh-CN" b="1" dirty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1.2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%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0">
            <a:off x="2578735" y="2159635"/>
            <a:ext cx="4469130" cy="3746500"/>
            <a:chOff x="3855244" y="2159828"/>
            <a:chExt cx="4468813" cy="3746686"/>
          </a:xfrm>
        </p:grpSpPr>
        <p:sp>
          <p:nvSpPr>
            <p:cNvPr id="11" name="任意多边形: 形状 2"/>
            <p:cNvSpPr/>
            <p:nvPr/>
          </p:nvSpPr>
          <p:spPr bwMode="auto">
            <a:xfrm>
              <a:off x="5723731" y="5292131"/>
              <a:ext cx="731838" cy="614383"/>
            </a:xfrm>
            <a:custGeom>
              <a:avLst/>
              <a:gdLst>
                <a:gd name="T0" fmla="*/ 319 w 319"/>
                <a:gd name="T1" fmla="*/ 0 h 324"/>
                <a:gd name="T2" fmla="*/ 0 w 319"/>
                <a:gd name="T3" fmla="*/ 0 h 324"/>
                <a:gd name="T4" fmla="*/ 95 w 319"/>
                <a:gd name="T5" fmla="*/ 181 h 324"/>
                <a:gd name="T6" fmla="*/ 95 w 319"/>
                <a:gd name="T7" fmla="*/ 301 h 324"/>
                <a:gd name="T8" fmla="*/ 124 w 319"/>
                <a:gd name="T9" fmla="*/ 324 h 324"/>
                <a:gd name="T10" fmla="*/ 196 w 319"/>
                <a:gd name="T11" fmla="*/ 324 h 324"/>
                <a:gd name="T12" fmla="*/ 224 w 319"/>
                <a:gd name="T13" fmla="*/ 301 h 324"/>
                <a:gd name="T14" fmla="*/ 224 w 319"/>
                <a:gd name="T15" fmla="*/ 181 h 324"/>
                <a:gd name="T16" fmla="*/ 319 w 319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324">
                  <a:moveTo>
                    <a:pt x="319" y="0"/>
                  </a:moveTo>
                  <a:cubicBezTo>
                    <a:pt x="213" y="3"/>
                    <a:pt x="106" y="3"/>
                    <a:pt x="0" y="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14"/>
                    <a:pt x="108" y="324"/>
                    <a:pt x="124" y="324"/>
                  </a:cubicBezTo>
                  <a:cubicBezTo>
                    <a:pt x="196" y="324"/>
                    <a:pt x="196" y="324"/>
                    <a:pt x="196" y="324"/>
                  </a:cubicBezTo>
                  <a:cubicBezTo>
                    <a:pt x="211" y="324"/>
                    <a:pt x="224" y="314"/>
                    <a:pt x="224" y="301"/>
                  </a:cubicBezTo>
                  <a:cubicBezTo>
                    <a:pt x="224" y="181"/>
                    <a:pt x="224" y="181"/>
                    <a:pt x="224" y="181"/>
                  </a:cubicBezTo>
                  <a:lnTo>
                    <a:pt x="31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endParaRPr lang="id-ID"/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5725319" y="5251434"/>
              <a:ext cx="727075" cy="827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任意多边形: 形状 4"/>
            <p:cNvSpPr/>
            <p:nvPr/>
          </p:nvSpPr>
          <p:spPr bwMode="auto">
            <a:xfrm>
              <a:off x="5190331" y="4454574"/>
              <a:ext cx="1797050" cy="731222"/>
            </a:xfrm>
            <a:custGeom>
              <a:avLst/>
              <a:gdLst>
                <a:gd name="T0" fmla="*/ 0 w 783"/>
                <a:gd name="T1" fmla="*/ 0 h 386"/>
                <a:gd name="T2" fmla="*/ 201 w 783"/>
                <a:gd name="T3" fmla="*/ 383 h 386"/>
                <a:gd name="T4" fmla="*/ 582 w 783"/>
                <a:gd name="T5" fmla="*/ 383 h 386"/>
                <a:gd name="T6" fmla="*/ 783 w 783"/>
                <a:gd name="T7" fmla="*/ 0 h 386"/>
                <a:gd name="T8" fmla="*/ 0 w 783"/>
                <a:gd name="T9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3" h="386">
                  <a:moveTo>
                    <a:pt x="0" y="0"/>
                  </a:moveTo>
                  <a:cubicBezTo>
                    <a:pt x="201" y="383"/>
                    <a:pt x="201" y="383"/>
                    <a:pt x="201" y="383"/>
                  </a:cubicBezTo>
                  <a:cubicBezTo>
                    <a:pt x="328" y="386"/>
                    <a:pt x="455" y="386"/>
                    <a:pt x="582" y="383"/>
                  </a:cubicBezTo>
                  <a:cubicBezTo>
                    <a:pt x="783" y="0"/>
                    <a:pt x="783" y="0"/>
                    <a:pt x="783" y="0"/>
                  </a:cubicBezTo>
                  <a:cubicBezTo>
                    <a:pt x="522" y="14"/>
                    <a:pt x="261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b="1" dirty="0"/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5187156" y="4360054"/>
              <a:ext cx="1806575" cy="1732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任意多边形: 形状 6"/>
            <p:cNvSpPr/>
            <p:nvPr/>
          </p:nvSpPr>
          <p:spPr bwMode="auto">
            <a:xfrm>
              <a:off x="4601369" y="3522498"/>
              <a:ext cx="2974975" cy="848059"/>
            </a:xfrm>
            <a:custGeom>
              <a:avLst/>
              <a:gdLst>
                <a:gd name="T0" fmla="*/ 1072 w 1297"/>
                <a:gd name="T1" fmla="*/ 430 h 447"/>
                <a:gd name="T2" fmla="*/ 1297 w 1297"/>
                <a:gd name="T3" fmla="*/ 0 h 447"/>
                <a:gd name="T4" fmla="*/ 0 w 1297"/>
                <a:gd name="T5" fmla="*/ 0 h 447"/>
                <a:gd name="T6" fmla="*/ 226 w 1297"/>
                <a:gd name="T7" fmla="*/ 430 h 447"/>
                <a:gd name="T8" fmla="*/ 1072 w 1297"/>
                <a:gd name="T9" fmla="*/ 43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7" h="447">
                  <a:moveTo>
                    <a:pt x="1072" y="430"/>
                  </a:moveTo>
                  <a:cubicBezTo>
                    <a:pt x="1297" y="0"/>
                    <a:pt x="1297" y="0"/>
                    <a:pt x="1297" y="0"/>
                  </a:cubicBezTo>
                  <a:cubicBezTo>
                    <a:pt x="865" y="43"/>
                    <a:pt x="432" y="43"/>
                    <a:pt x="0" y="0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507" y="447"/>
                    <a:pt x="790" y="447"/>
                    <a:pt x="1072" y="43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2000" b="1" dirty="0"/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4604544" y="3382030"/>
              <a:ext cx="2971800" cy="2875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任意多边形: 形状 8"/>
            <p:cNvSpPr/>
            <p:nvPr/>
          </p:nvSpPr>
          <p:spPr bwMode="auto">
            <a:xfrm>
              <a:off x="3858419" y="2350181"/>
              <a:ext cx="4462463" cy="1144748"/>
            </a:xfrm>
            <a:custGeom>
              <a:avLst/>
              <a:gdLst>
                <a:gd name="T0" fmla="*/ 1654 w 1945"/>
                <a:gd name="T1" fmla="*/ 555 h 603"/>
                <a:gd name="T2" fmla="*/ 1945 w 1945"/>
                <a:gd name="T3" fmla="*/ 0 h 603"/>
                <a:gd name="T4" fmla="*/ 0 w 1945"/>
                <a:gd name="T5" fmla="*/ 0 h 603"/>
                <a:gd name="T6" fmla="*/ 291 w 1945"/>
                <a:gd name="T7" fmla="*/ 555 h 603"/>
                <a:gd name="T8" fmla="*/ 1654 w 1945"/>
                <a:gd name="T9" fmla="*/ 555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603">
                  <a:moveTo>
                    <a:pt x="1654" y="555"/>
                  </a:moveTo>
                  <a:cubicBezTo>
                    <a:pt x="1945" y="0"/>
                    <a:pt x="1945" y="0"/>
                    <a:pt x="19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" y="555"/>
                    <a:pt x="291" y="555"/>
                    <a:pt x="291" y="555"/>
                  </a:cubicBezTo>
                  <a:cubicBezTo>
                    <a:pt x="745" y="603"/>
                    <a:pt x="1200" y="603"/>
                    <a:pt x="1654" y="5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3855244" y="2159828"/>
              <a:ext cx="4468813" cy="36495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9" name="矩形 28"/>
          <p:cNvSpPr/>
          <p:nvPr/>
        </p:nvSpPr>
        <p:spPr bwMode="auto">
          <a:xfrm>
            <a:off x="7044690" y="2858135"/>
            <a:ext cx="2557780" cy="53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</a:rPr>
              <a:t>正样本比例</a:t>
            </a:r>
            <a:r>
              <a:rPr lang="en-US" altLang="it-IT" sz="1200">
                <a:latin typeface="华文楷体" panose="02010600040101010101" pitchFamily="2" charset="-122"/>
                <a:ea typeface="华文楷体" panose="02010600040101010101" pitchFamily="2" charset="-122"/>
              </a:rPr>
              <a:t>0.01%</a:t>
            </a:r>
            <a:endParaRPr lang="en-US" altLang="it-IT" sz="12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取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topx1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输入下一个模型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it-IT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44690" y="2329815"/>
            <a:ext cx="3197860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模型</a:t>
            </a:r>
            <a:r>
              <a:rPr lang="en-US" altLang="zh-CN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</a:t>
            </a:r>
            <a:endParaRPr lang="en-US" altLang="zh-CN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6706235" y="3014345"/>
            <a:ext cx="338455" cy="0"/>
          </a:xfrm>
          <a:prstGeom prst="straightConnector1">
            <a:avLst/>
          </a:prstGeom>
          <a:ln w="15875">
            <a:solidFill>
              <a:schemeClr val="tx2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44690" y="3454400"/>
            <a:ext cx="3197860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模型</a:t>
            </a:r>
            <a:r>
              <a:rPr lang="en-US" altLang="zh-CN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</a:t>
            </a:r>
            <a:endParaRPr lang="en-US" altLang="zh-CN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6706235" y="4138930"/>
            <a:ext cx="338455" cy="0"/>
          </a:xfrm>
          <a:prstGeom prst="straightConnector1">
            <a:avLst/>
          </a:prstGeom>
          <a:ln w="15875">
            <a:solidFill>
              <a:schemeClr val="tx2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 bwMode="auto">
          <a:xfrm>
            <a:off x="7047865" y="5709285"/>
            <a:ext cx="319786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it-IT" sz="1200">
                <a:latin typeface="华文楷体" panose="02010600040101010101" pitchFamily="2" charset="-122"/>
                <a:ea typeface="华文楷体" panose="02010600040101010101" pitchFamily="2" charset="-122"/>
              </a:rPr>
              <a:t>1.2%</a:t>
            </a:r>
            <a:endParaRPr lang="en-US" altLang="it-IT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047865" y="5180965"/>
            <a:ext cx="3197860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模型</a:t>
            </a:r>
            <a:r>
              <a:rPr lang="en-US" altLang="zh-CN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N</a:t>
            </a:r>
            <a:endParaRPr lang="en-US" altLang="zh-CN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6709410" y="5865495"/>
            <a:ext cx="338455" cy="0"/>
          </a:xfrm>
          <a:prstGeom prst="straightConnector1">
            <a:avLst/>
          </a:prstGeom>
          <a:ln w="15875">
            <a:solidFill>
              <a:schemeClr val="tx2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8590280" y="2623185"/>
            <a:ext cx="0" cy="324929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7219315" y="4537710"/>
            <a:ext cx="1012825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r>
              <a:rPr 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047865" y="3923665"/>
            <a:ext cx="2557780" cy="53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</a:rPr>
              <a:t>正样本比例</a:t>
            </a:r>
            <a:r>
              <a:rPr lang="en-US" altLang="it-IT" sz="1200">
                <a:latin typeface="华文楷体" panose="02010600040101010101" pitchFamily="2" charset="-122"/>
                <a:ea typeface="华文楷体" panose="02010600040101010101" pitchFamily="2" charset="-122"/>
              </a:rPr>
              <a:t>0.2%</a:t>
            </a:r>
            <a:endParaRPr lang="en-US" altLang="it-IT" sz="12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取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topx2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输入下一个模型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it-IT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小样本解决之招式二：挖掘规则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强规则探索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什么叫强规则</a:t>
            </a:r>
            <a:endParaRPr lang="zh-CN" altLang="en-US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2330450" y="2232660"/>
          <a:ext cx="7148195" cy="1846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380"/>
                <a:gridCol w="977265"/>
                <a:gridCol w="1009650"/>
                <a:gridCol w="1010920"/>
                <a:gridCol w="1023620"/>
                <a:gridCol w="926465"/>
                <a:gridCol w="1064895"/>
              </a:tblGrid>
              <a:tr h="6083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值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投诉率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投诉率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覆盖度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提升度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413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特征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x</a:t>
                      </a:r>
                      <a:endParaRPr lang="en-US" altLang="zh-CN" sz="1200" b="0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9,614,617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48.8%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0.99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4121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特征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x</a:t>
                      </a:r>
                      <a:endParaRPr lang="en-US" altLang="zh-CN" sz="1200" b="0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1,080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05A23"/>
                          </a:solidFill>
                          <a:latin typeface="华文楷体" panose="02010600040101010101" pitchFamily="2" charset="-122"/>
                        </a:rPr>
                        <a:t>560 </a:t>
                      </a:r>
                      <a:endParaRPr lang="en-US" altLang="en-US" sz="1200" b="1">
                        <a:solidFill>
                          <a:srgbClr val="F05A23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51.85%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05A23"/>
                          </a:solidFill>
                          <a:latin typeface="华文楷体" panose="02010600040101010101" pitchFamily="2" charset="-122"/>
                        </a:rPr>
                        <a:t>51.2%</a:t>
                      </a:r>
                      <a:endParaRPr lang="en-US" altLang="en-US" sz="1200" b="1">
                        <a:solidFill>
                          <a:srgbClr val="F05A23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05A23"/>
                          </a:solidFill>
                          <a:latin typeface="华文楷体" panose="02010600040101010101" pitchFamily="2" charset="-122"/>
                        </a:rPr>
                        <a:t>5,120</a:t>
                      </a:r>
                      <a:endParaRPr lang="en-US" altLang="en-US" sz="1200" b="1">
                        <a:solidFill>
                          <a:srgbClr val="F05A23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9,615,697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1,094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38530" y="1489710"/>
            <a:ext cx="9153525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sz="1555" dirty="0" smtClean="0"/>
              <a:t>特征</a:t>
            </a:r>
            <a:r>
              <a:rPr lang="en-US" altLang="zh-CN" sz="1555" dirty="0" smtClean="0"/>
              <a:t>x</a:t>
            </a:r>
            <a:r>
              <a:rPr lang="zh-CN" altLang="en-US" sz="1555" dirty="0" smtClean="0"/>
              <a:t>在取值为</a:t>
            </a:r>
            <a:r>
              <a:rPr lang="en-US" altLang="zh-CN" sz="1555" dirty="0" smtClean="0"/>
              <a:t>1</a:t>
            </a:r>
            <a:r>
              <a:rPr lang="zh-CN" altLang="en-US" sz="1555" dirty="0" smtClean="0"/>
              <a:t>时，投诉率由整体的</a:t>
            </a:r>
            <a:r>
              <a:rPr lang="en-US" altLang="zh-CN" sz="1555" dirty="0" smtClean="0"/>
              <a:t>0.01%</a:t>
            </a:r>
            <a:r>
              <a:rPr lang="zh-CN" altLang="en-US" sz="1555" dirty="0" smtClean="0"/>
              <a:t>提升到</a:t>
            </a:r>
            <a:r>
              <a:rPr lang="en-US" altLang="zh-CN" sz="1555" dirty="0" smtClean="0"/>
              <a:t>51.85%</a:t>
            </a:r>
            <a:r>
              <a:rPr lang="zh-CN" altLang="en-US" sz="1555" dirty="0" smtClean="0"/>
              <a:t>，提升</a:t>
            </a:r>
            <a:r>
              <a:rPr lang="en-US" altLang="zh-CN" sz="1555" b="1" dirty="0" smtClean="0">
                <a:solidFill>
                  <a:srgbClr val="F05A23"/>
                </a:solidFill>
              </a:rPr>
              <a:t>5,120</a:t>
            </a:r>
            <a:r>
              <a:rPr lang="zh-CN" altLang="en-US" sz="1555" dirty="0" smtClean="0"/>
              <a:t>倍</a:t>
            </a:r>
            <a:endParaRPr lang="zh-CN" altLang="en-US" sz="1555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小样本解决之招式二：挖掘规则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强规则探索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好规则满足的三个条件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1833880" y="2393950"/>
            <a:ext cx="1753870" cy="175387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zh-CN" altLang="en-US">
                <a:solidFill>
                  <a:schemeClr val="tx1"/>
                </a:solidFill>
              </a:rPr>
              <a:t>效果好（有对比）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79060" y="2393950"/>
            <a:ext cx="1753870" cy="175387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泛化能力好（稳定）</a:t>
            </a:r>
            <a:endParaRPr lang="zh-CN" altLang="en-US"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524240" y="2393950"/>
            <a:ext cx="1753870" cy="175387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覆盖量尽可能大</a:t>
            </a:r>
            <a:endParaRPr lang="zh-CN" altLang="en-US">
              <a:sym typeface="+mn-ea"/>
            </a:endParaRPr>
          </a:p>
        </p:txBody>
      </p:sp>
      <p:sp>
        <p:nvSpPr>
          <p:cNvPr id="90" name="Freeform 250"/>
          <p:cNvSpPr/>
          <p:nvPr/>
        </p:nvSpPr>
        <p:spPr bwMode="auto">
          <a:xfrm>
            <a:off x="3983355" y="2889885"/>
            <a:ext cx="751205" cy="762635"/>
          </a:xfrm>
          <a:custGeom>
            <a:avLst/>
            <a:gdLst>
              <a:gd name="T0" fmla="*/ 118 w 179"/>
              <a:gd name="T1" fmla="*/ 0 h 182"/>
              <a:gd name="T2" fmla="*/ 64 w 179"/>
              <a:gd name="T3" fmla="*/ 0 h 182"/>
              <a:gd name="T4" fmla="*/ 64 w 179"/>
              <a:gd name="T5" fmla="*/ 64 h 182"/>
              <a:gd name="T6" fmla="*/ 0 w 179"/>
              <a:gd name="T7" fmla="*/ 64 h 182"/>
              <a:gd name="T8" fmla="*/ 0 w 179"/>
              <a:gd name="T9" fmla="*/ 118 h 182"/>
              <a:gd name="T10" fmla="*/ 64 w 179"/>
              <a:gd name="T11" fmla="*/ 118 h 182"/>
              <a:gd name="T12" fmla="*/ 64 w 179"/>
              <a:gd name="T13" fmla="*/ 182 h 182"/>
              <a:gd name="T14" fmla="*/ 118 w 179"/>
              <a:gd name="T15" fmla="*/ 182 h 182"/>
              <a:gd name="T16" fmla="*/ 118 w 179"/>
              <a:gd name="T17" fmla="*/ 118 h 182"/>
              <a:gd name="T18" fmla="*/ 179 w 179"/>
              <a:gd name="T19" fmla="*/ 118 h 182"/>
              <a:gd name="T20" fmla="*/ 179 w 179"/>
              <a:gd name="T21" fmla="*/ 64 h 182"/>
              <a:gd name="T22" fmla="*/ 118 w 179"/>
              <a:gd name="T23" fmla="*/ 64 h 182"/>
              <a:gd name="T24" fmla="*/ 118 w 179"/>
              <a:gd name="T25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9" h="182">
                <a:moveTo>
                  <a:pt x="118" y="0"/>
                </a:moveTo>
                <a:lnTo>
                  <a:pt x="64" y="0"/>
                </a:lnTo>
                <a:lnTo>
                  <a:pt x="64" y="64"/>
                </a:lnTo>
                <a:lnTo>
                  <a:pt x="0" y="64"/>
                </a:lnTo>
                <a:lnTo>
                  <a:pt x="0" y="118"/>
                </a:lnTo>
                <a:lnTo>
                  <a:pt x="64" y="118"/>
                </a:lnTo>
                <a:lnTo>
                  <a:pt x="64" y="182"/>
                </a:lnTo>
                <a:lnTo>
                  <a:pt x="118" y="182"/>
                </a:lnTo>
                <a:lnTo>
                  <a:pt x="118" y="118"/>
                </a:lnTo>
                <a:lnTo>
                  <a:pt x="179" y="118"/>
                </a:lnTo>
                <a:lnTo>
                  <a:pt x="179" y="64"/>
                </a:lnTo>
                <a:lnTo>
                  <a:pt x="118" y="64"/>
                </a:lnTo>
                <a:lnTo>
                  <a:pt x="11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" name="Freeform 250"/>
          <p:cNvSpPr/>
          <p:nvPr/>
        </p:nvSpPr>
        <p:spPr bwMode="auto">
          <a:xfrm>
            <a:off x="7414895" y="2889885"/>
            <a:ext cx="751205" cy="762635"/>
          </a:xfrm>
          <a:custGeom>
            <a:avLst/>
            <a:gdLst>
              <a:gd name="T0" fmla="*/ 118 w 179"/>
              <a:gd name="T1" fmla="*/ 0 h 182"/>
              <a:gd name="T2" fmla="*/ 64 w 179"/>
              <a:gd name="T3" fmla="*/ 0 h 182"/>
              <a:gd name="T4" fmla="*/ 64 w 179"/>
              <a:gd name="T5" fmla="*/ 64 h 182"/>
              <a:gd name="T6" fmla="*/ 0 w 179"/>
              <a:gd name="T7" fmla="*/ 64 h 182"/>
              <a:gd name="T8" fmla="*/ 0 w 179"/>
              <a:gd name="T9" fmla="*/ 118 h 182"/>
              <a:gd name="T10" fmla="*/ 64 w 179"/>
              <a:gd name="T11" fmla="*/ 118 h 182"/>
              <a:gd name="T12" fmla="*/ 64 w 179"/>
              <a:gd name="T13" fmla="*/ 182 h 182"/>
              <a:gd name="T14" fmla="*/ 118 w 179"/>
              <a:gd name="T15" fmla="*/ 182 h 182"/>
              <a:gd name="T16" fmla="*/ 118 w 179"/>
              <a:gd name="T17" fmla="*/ 118 h 182"/>
              <a:gd name="T18" fmla="*/ 179 w 179"/>
              <a:gd name="T19" fmla="*/ 118 h 182"/>
              <a:gd name="T20" fmla="*/ 179 w 179"/>
              <a:gd name="T21" fmla="*/ 64 h 182"/>
              <a:gd name="T22" fmla="*/ 118 w 179"/>
              <a:gd name="T23" fmla="*/ 64 h 182"/>
              <a:gd name="T24" fmla="*/ 118 w 179"/>
              <a:gd name="T25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9" h="182">
                <a:moveTo>
                  <a:pt x="118" y="0"/>
                </a:moveTo>
                <a:lnTo>
                  <a:pt x="64" y="0"/>
                </a:lnTo>
                <a:lnTo>
                  <a:pt x="64" y="64"/>
                </a:lnTo>
                <a:lnTo>
                  <a:pt x="0" y="64"/>
                </a:lnTo>
                <a:lnTo>
                  <a:pt x="0" y="118"/>
                </a:lnTo>
                <a:lnTo>
                  <a:pt x="64" y="118"/>
                </a:lnTo>
                <a:lnTo>
                  <a:pt x="64" y="182"/>
                </a:lnTo>
                <a:lnTo>
                  <a:pt x="118" y="182"/>
                </a:lnTo>
                <a:lnTo>
                  <a:pt x="118" y="118"/>
                </a:lnTo>
                <a:lnTo>
                  <a:pt x="179" y="118"/>
                </a:lnTo>
                <a:lnTo>
                  <a:pt x="179" y="64"/>
                </a:lnTo>
                <a:lnTo>
                  <a:pt x="118" y="64"/>
                </a:lnTo>
                <a:lnTo>
                  <a:pt x="11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6260" y="3006725"/>
            <a:ext cx="11079480" cy="5321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在前端项目开发中，你认为性能优化的哪一部分最容易被忽视？</a:t>
            </a:r>
            <a:endParaRPr lang="zh-CN" altLang="en-US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56260" y="4122420"/>
            <a:ext cx="11079480" cy="122301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常常专注于代码层面的优化，如组件优化和懒加载等</a:t>
            </a:r>
            <a:endParaRPr sz="18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>
              <a:buFont typeface="Arial" panose="020B0604020202090204" pitchFamily="34" charset="0"/>
              <a:buNone/>
            </a:pPr>
            <a:endParaRPr sz="18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>
              <a:buFont typeface="Arial" panose="020B0604020202090204" pitchFamily="34" charset="0"/>
              <a:buNone/>
            </a:pPr>
            <a:r>
              <a:rPr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构建效率的提升被低估</a:t>
            </a:r>
            <a:r>
              <a:rPr lang="zh-CN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：大部分开发者可能仅仅依赖默认配置；</a:t>
            </a:r>
            <a:endParaRPr lang="zh-CN" sz="18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>
              <a:buFont typeface="Arial" panose="020B0604020202090204" pitchFamily="34" charset="0"/>
              <a:buNone/>
            </a:pPr>
            <a:r>
              <a:rPr lang="zh-CN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构建过程中的冗余代码问题未被重视</a:t>
            </a:r>
            <a:r>
              <a:rPr 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：</a:t>
            </a:r>
            <a:r>
              <a:rPr lang="en-US" altLang="zh-CN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时往往会引入大量不必要的第三方库或未进行按需加载</a:t>
            </a:r>
            <a:r>
              <a:rPr lang="zh-CN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；</a:t>
            </a:r>
            <a:endParaRPr lang="zh-CN" sz="18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605" y="1777365"/>
            <a:ext cx="6821170" cy="46164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小练习：</a:t>
            </a:r>
            <a:r>
              <a:rPr lang="zh-CN" altLang="en-US" sz="3200" dirty="0" smtClean="0">
                <a:sym typeface="+mn-ea"/>
              </a:rPr>
              <a:t>这些是好规则吗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/>
        </p:nvGraphicFramePr>
        <p:xfrm>
          <a:off x="2100263" y="2892425"/>
          <a:ext cx="7991475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25"/>
                <a:gridCol w="685800"/>
                <a:gridCol w="914400"/>
                <a:gridCol w="904875"/>
                <a:gridCol w="962025"/>
                <a:gridCol w="885825"/>
                <a:gridCol w="1190625"/>
              </a:tblGrid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值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30天直达监管客户数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30天直达监管率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覆盖度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提升度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9,614,617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99.82%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1.00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2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2.94%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259.44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9,614,685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1,090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表格 72"/>
          <p:cNvGraphicFramePr/>
          <p:nvPr/>
        </p:nvGraphicFramePr>
        <p:xfrm>
          <a:off x="1689418" y="4578985"/>
          <a:ext cx="8677275" cy="172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2447925"/>
                <a:gridCol w="685800"/>
                <a:gridCol w="914400"/>
                <a:gridCol w="904875"/>
                <a:gridCol w="962025"/>
                <a:gridCol w="885825"/>
                <a:gridCol w="1190625"/>
              </a:tblGrid>
              <a:tr h="431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月份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值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30天直达监管客户数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30天直达监管率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覆盖度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提升度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6月份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9,614,617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99.45%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0.99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6月份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560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51.85%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0.55%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48.83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6月份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9,615,697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5月份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9,684,612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99.09%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1.00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5月份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112,600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10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0.91%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0.79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5月份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9,797,212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1,098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605" y="1777365"/>
            <a:ext cx="6821170" cy="46164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小练习：</a:t>
            </a:r>
            <a:r>
              <a:rPr lang="zh-CN" altLang="en-US" sz="3200" dirty="0" smtClean="0">
                <a:sym typeface="+mn-ea"/>
              </a:rPr>
              <a:t>这些是好规则吗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1197610" y="3239770"/>
          <a:ext cx="2301240" cy="241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320"/>
                <a:gridCol w="943610"/>
                <a:gridCol w="575310"/>
              </a:tblGrid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承保年份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投诉保单量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占比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1,731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0.50%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14,108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42,806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95,825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25.50%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101,140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26.90%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70,079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18.70%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34,935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14,302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491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612515" y="3673475"/>
            <a:ext cx="1811020" cy="93853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 fontAlgn="auto">
              <a:lnSpc>
                <a:spcPts val="1800"/>
              </a:lnSpc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得到规则：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2018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、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2019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年承保保单容易投诉？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5733415" y="3239770"/>
          <a:ext cx="5718810" cy="241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80"/>
                <a:gridCol w="914400"/>
                <a:gridCol w="960755"/>
                <a:gridCol w="1033145"/>
                <a:gridCol w="998855"/>
                <a:gridCol w="917575"/>
              </a:tblGrid>
              <a:tr h="2451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承保年份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全量保单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保单占比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投诉保单量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投诉保单占比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90204" pitchFamily="34" charset="0"/>
                          <a:ea typeface="华文楷体" panose="02010600040101010101" pitchFamily="2" charset="-122"/>
                        </a:rPr>
                        <a:t>保单投诉率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9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519,962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2.00%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1,731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0.50%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1,659,862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14,108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0.90%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3,409,747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13.00%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42,806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6,124,984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23.30%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95,825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25.50%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1.60%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6,142,380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23.40%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101,140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26.90%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1.70%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4,769,520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18.10%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70,079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18.70%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1.50%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2,558,080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9.70%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34,935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1,082,211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14,302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36,360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491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5" name="直接箭头连接符 74"/>
          <p:cNvCxnSpPr/>
          <p:nvPr/>
        </p:nvCxnSpPr>
        <p:spPr>
          <a:xfrm>
            <a:off x="3813810" y="4589780"/>
            <a:ext cx="15430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167505" y="4612005"/>
            <a:ext cx="70104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kern="600" spc="160" dirty="0" smtClean="0"/>
              <a:t>BUT</a:t>
            </a:r>
            <a:endParaRPr lang="en-US" altLang="zh-CN" kern="600" spc="16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6" grpId="0"/>
      <p:bldP spid="7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小样本解决之招式二：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挖掘规则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强规则探索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好规则怎么做（四步法）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666750" y="4162425"/>
            <a:ext cx="2583815" cy="410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altLang="fr-FR" sz="1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要素：</a:t>
            </a:r>
            <a:endParaRPr kumimoji="1" lang="zh-CN" altLang="fr-FR" sz="14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20000"/>
              </a:lnSpc>
            </a:pP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633220" y="2871470"/>
            <a:ext cx="0" cy="129095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3"/>
          <p:cNvSpPr/>
          <p:nvPr/>
        </p:nvSpPr>
        <p:spPr>
          <a:xfrm>
            <a:off x="666750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1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1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构建宽表</a:t>
            </a:r>
            <a:endParaRPr lang="zh-CN" altLang="en-US" sz="1600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1225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rPr>
              <a:t>step1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391660" y="2871470"/>
            <a:ext cx="0" cy="1290955"/>
          </a:xfrm>
          <a:prstGeom prst="line">
            <a:avLst/>
          </a:prstGeom>
          <a:ln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右 10"/>
          <p:cNvSpPr/>
          <p:nvPr/>
        </p:nvSpPr>
        <p:spPr>
          <a:xfrm>
            <a:off x="3425190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2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altLang="en-US" sz="16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单变量</a:t>
            </a:r>
            <a:r>
              <a:rPr lang="en-US" altLang="zh-CN" sz="16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&amp;</a:t>
            </a:r>
            <a:r>
              <a:rPr lang="zh-CN" altLang="en-US" sz="16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交叉变量分析</a:t>
            </a:r>
            <a:endParaRPr lang="zh-CN" altLang="en-US" sz="1600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9665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rPr>
              <a:t>step2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150100" y="2871470"/>
            <a:ext cx="0" cy="129095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箭头: 右 16"/>
          <p:cNvSpPr/>
          <p:nvPr/>
        </p:nvSpPr>
        <p:spPr>
          <a:xfrm>
            <a:off x="6183630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1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1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sz="1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通过</a:t>
            </a:r>
            <a:r>
              <a:rPr lang="en-US" altLang="zh-CN" sz="1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IV</a:t>
            </a:r>
            <a:r>
              <a:rPr lang="zh-CN" altLang="en-US" sz="1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、召回率批量筛选</a:t>
            </a:r>
            <a:endParaRPr lang="zh-CN" altLang="en-US" sz="16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28105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rPr>
              <a:t>step3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907905" y="2871470"/>
            <a:ext cx="0" cy="1290955"/>
          </a:xfrm>
          <a:prstGeom prst="line">
            <a:avLst/>
          </a:prstGeom>
          <a:ln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头: 右 22"/>
          <p:cNvSpPr/>
          <p:nvPr/>
        </p:nvSpPr>
        <p:spPr>
          <a:xfrm>
            <a:off x="8941435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2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sz="1600" b="1" dirty="0" smtClean="0">
                <a:solidFill>
                  <a:schemeClr val="bg1"/>
                </a:solidFill>
                <a:sym typeface="+mn-ea"/>
              </a:rPr>
              <a:t>跨时间验证稳定性</a:t>
            </a:r>
            <a:endParaRPr lang="zh-CN" altLang="zh-CN" sz="1600" b="1" dirty="0" smtClean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85910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rPr>
              <a:t>step4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750" y="4846320"/>
            <a:ext cx="2583815" cy="93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特征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</a:t>
            </a: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425190" y="4162425"/>
            <a:ext cx="2583815" cy="683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altLang="fr-FR" sz="1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每个特征或交叉特征的每一个取值，如连续变量需分箱：</a:t>
            </a:r>
            <a:endParaRPr kumimoji="1" lang="zh-CN" altLang="fr-FR" sz="14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20000"/>
              </a:lnSpc>
            </a:pP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25190" y="4846320"/>
            <a:ext cx="2583815" cy="141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精确率、召回率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IV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83630" y="4162425"/>
            <a:ext cx="2583815" cy="683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设定</a:t>
            </a:r>
            <a:r>
              <a:rPr kumimoji="1" lang="en-US" alt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IV</a:t>
            </a:r>
            <a:r>
              <a: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、召回率的阈值，筛选特征及规则</a:t>
            </a: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83630" y="4846320"/>
            <a:ext cx="2583815" cy="141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精确率、召回率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IV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941435" y="4162425"/>
            <a:ext cx="2583815" cy="683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设置多个时间窗，验证规则稳定性</a:t>
            </a:r>
            <a:endParaRPr kumimoji="1" lang="zh-CN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zh-CN" altLang="en-US" sz="28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模型融合常用方法</a:t>
            </a:r>
            <a:endParaRPr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339215" y="1584960"/>
            <a:ext cx="2453640" cy="35496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Font typeface="Arial" panose="020B0604020202090204" pitchFamily="34" charset="0"/>
              <a:buNone/>
            </a:pPr>
            <a:r>
              <a:rPr lang="en-US" altLang="zh-CN" sz="1600" dirty="0" smtClean="0"/>
              <a:t>voting</a:t>
            </a:r>
            <a:r>
              <a:rPr lang="zh-CN" altLang="en-US" sz="1600" dirty="0" smtClean="0"/>
              <a:t>投票（分类模型）</a:t>
            </a:r>
            <a:endParaRPr lang="zh-CN" altLang="en-US" sz="16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158240" y="3891280"/>
            <a:ext cx="4340860" cy="173291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/>
              <a:t>硬投票</a:t>
            </a:r>
            <a:r>
              <a:rPr lang="zh-CN" altLang="en-US" sz="1400" dirty="0" smtClean="0"/>
              <a:t>：最终结果为</a:t>
            </a:r>
            <a:r>
              <a:rPr lang="en-US" altLang="zh-CN" sz="1400" dirty="0" smtClean="0"/>
              <a:t>0</a:t>
            </a:r>
            <a:endParaRPr lang="en-US" altLang="zh-CN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90204" pitchFamily="34" charset="0"/>
              <a:buNone/>
            </a:pPr>
            <a:r>
              <a:rPr lang="en-US" altLang="zh-CN" sz="1400" dirty="0" smtClean="0"/>
              <a:t>      </a:t>
            </a:r>
            <a:r>
              <a:rPr lang="zh-CN" altLang="en-US" sz="1400" dirty="0" smtClean="0"/>
              <a:t>弊端：未考虑概率值大小</a:t>
            </a:r>
            <a:endParaRPr lang="zh-CN" altLang="en-US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90204" pitchFamily="34" charset="0"/>
              <a:buNone/>
            </a:pPr>
            <a:endParaRPr lang="en-US" altLang="zh-CN" sz="1400" dirty="0" smtClean="0"/>
          </a:p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/>
              <a:t>软投票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(0.9+0.49+0.4+0.8+0.2)/5=0.558</a:t>
            </a:r>
            <a:r>
              <a:rPr lang="zh-CN" altLang="en-US" sz="1400" dirty="0" smtClean="0"/>
              <a:t>，大于阈值</a:t>
            </a:r>
            <a:r>
              <a:rPr lang="en-US" altLang="zh-CN" sz="1400" dirty="0" smtClean="0"/>
              <a:t>0.5</a:t>
            </a:r>
            <a:r>
              <a:rPr lang="zh-CN" altLang="en-US" sz="1400" dirty="0" smtClean="0"/>
              <a:t>，最终结果为</a:t>
            </a:r>
            <a:r>
              <a:rPr lang="en-US" altLang="zh-CN" sz="1400" dirty="0" smtClean="0"/>
              <a:t>1</a:t>
            </a:r>
            <a:endParaRPr lang="en-US" altLang="zh-CN" sz="1400" dirty="0" smtClean="0"/>
          </a:p>
        </p:txBody>
      </p:sp>
      <p:graphicFrame>
        <p:nvGraphicFramePr>
          <p:cNvPr id="13" name="表格 12"/>
          <p:cNvGraphicFramePr/>
          <p:nvPr/>
        </p:nvGraphicFramePr>
        <p:xfrm>
          <a:off x="1735455" y="1961515"/>
          <a:ext cx="2057400" cy="1295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/>
                <a:gridCol w="685800"/>
                <a:gridCol w="685800"/>
              </a:tblGrid>
              <a:tr h="215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模型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样本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阈值0.5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模型1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0.9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模型2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0.49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模型3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0.4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模型4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0.8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模型5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28" name="sync-symbol_73424"/>
          <p:cNvSpPr>
            <a:spLocks noChangeAspect="1"/>
          </p:cNvSpPr>
          <p:nvPr/>
        </p:nvSpPr>
        <p:spPr bwMode="auto">
          <a:xfrm>
            <a:off x="1052830" y="1575435"/>
            <a:ext cx="316230" cy="382270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89775" y="1584960"/>
            <a:ext cx="2999740" cy="35496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600" dirty="0" smtClean="0"/>
              <a:t>平均法（主要是回归模型）</a:t>
            </a:r>
            <a:endParaRPr lang="zh-CN" altLang="en-US" sz="1600" dirty="0" smtClean="0"/>
          </a:p>
        </p:txBody>
      </p:sp>
      <p:sp>
        <p:nvSpPr>
          <p:cNvPr id="17" name="sync-symbol_73424"/>
          <p:cNvSpPr>
            <a:spLocks noChangeAspect="1"/>
          </p:cNvSpPr>
          <p:nvPr/>
        </p:nvSpPr>
        <p:spPr bwMode="auto">
          <a:xfrm>
            <a:off x="6803390" y="1556385"/>
            <a:ext cx="316230" cy="382270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379335" y="3891280"/>
            <a:ext cx="4331970" cy="18395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/>
              <a:t>简单平均</a:t>
            </a:r>
            <a:r>
              <a:rPr lang="zh-CN" altLang="en-US" sz="1400" dirty="0" smtClean="0"/>
              <a:t>：和软投票类似，最终结果（</a:t>
            </a:r>
            <a:r>
              <a:rPr lang="en-US" altLang="zh-CN" sz="1400" dirty="0" smtClean="0"/>
              <a:t>18+24+12+96+35</a:t>
            </a:r>
            <a:r>
              <a:rPr lang="zh-CN" altLang="en-US" sz="1400" dirty="0" smtClean="0"/>
              <a:t>）</a:t>
            </a:r>
            <a:r>
              <a:rPr lang="en-US" altLang="zh-CN" sz="1400" dirty="0" smtClean="0"/>
              <a:t>/5=37</a:t>
            </a:r>
            <a:endParaRPr lang="zh-CN" altLang="en-US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90204" pitchFamily="34" charset="0"/>
              <a:buNone/>
            </a:pPr>
            <a:endParaRPr lang="zh-CN" altLang="en-US" sz="1400" dirty="0" smtClean="0"/>
          </a:p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/>
              <a:t>加权平均</a:t>
            </a:r>
            <a:r>
              <a:rPr lang="zh-CN" altLang="en-US" sz="1400" dirty="0" smtClean="0"/>
              <a:t>：对效果好的模型赋予更大的权重，但确保总权重之和为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，最终结果</a:t>
            </a:r>
            <a:r>
              <a:rPr lang="en-US" altLang="zh-CN" sz="1400" dirty="0" smtClean="0"/>
              <a:t>18*0.2+24*0.5+12*0.15+96*0.05+35*0.1=25.7</a:t>
            </a:r>
            <a:endParaRPr lang="zh-CN" altLang="en-US" sz="1400" dirty="0" smtClean="0"/>
          </a:p>
        </p:txBody>
      </p:sp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  <p:graphicFrame>
        <p:nvGraphicFramePr>
          <p:cNvPr id="19" name="表格 18"/>
          <p:cNvGraphicFramePr/>
          <p:nvPr/>
        </p:nvGraphicFramePr>
        <p:xfrm>
          <a:off x="7379335" y="1961515"/>
          <a:ext cx="3105150" cy="132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/>
                <a:gridCol w="685800"/>
                <a:gridCol w="1047750"/>
                <a:gridCol w="685800"/>
              </a:tblGrid>
              <a:tr h="215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模型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样本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模型效果排序（mse）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weight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模型1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18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模型2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24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模型3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0.15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模型4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96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0.05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模型5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35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zh-CN" altLang="en-US" sz="28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模型融合常用方法</a:t>
            </a:r>
            <a:endParaRPr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339215" y="1546860"/>
            <a:ext cx="2453640" cy="35496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Font typeface="Arial" panose="020B0604020202090204" pitchFamily="34" charset="0"/>
              <a:buNone/>
            </a:pPr>
            <a:r>
              <a:rPr lang="en-US" sz="1600" dirty="0" smtClean="0"/>
              <a:t>stacking</a:t>
            </a:r>
            <a:endParaRPr lang="en-US" sz="1600" dirty="0" smtClean="0"/>
          </a:p>
        </p:txBody>
      </p:sp>
      <p:sp>
        <p:nvSpPr>
          <p:cNvPr id="28" name="sync-symbol_73424"/>
          <p:cNvSpPr>
            <a:spLocks noChangeAspect="1"/>
          </p:cNvSpPr>
          <p:nvPr/>
        </p:nvSpPr>
        <p:spPr bwMode="auto">
          <a:xfrm>
            <a:off x="1052830" y="1537335"/>
            <a:ext cx="316230" cy="382270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6" name="图片 5" descr="a88d6fee4b986935a44bcffa55547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0305" y="1854200"/>
            <a:ext cx="4791075" cy="4829175"/>
          </a:xfrm>
          <a:prstGeom prst="rect">
            <a:avLst/>
          </a:prstGeom>
        </p:spPr>
      </p:pic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zh-CN" altLang="en-US" sz="28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模型融合</a:t>
            </a:r>
            <a:r>
              <a:rPr lang="en-US" altLang="zh-CN" sz="1800" dirty="0" smtClean="0"/>
              <a:t>trick</a:t>
            </a:r>
            <a:endParaRPr lang="en-US" altLang="zh-CN" sz="1800" dirty="0" smtClean="0"/>
          </a:p>
        </p:txBody>
      </p:sp>
      <p:grpSp>
        <p:nvGrpSpPr>
          <p:cNvPr id="27" name="组合 26"/>
          <p:cNvGrpSpPr/>
          <p:nvPr/>
        </p:nvGrpSpPr>
        <p:grpSpPr>
          <a:xfrm>
            <a:off x="1873250" y="2770505"/>
            <a:ext cx="8245566" cy="3296376"/>
            <a:chOff x="5771" y="4287"/>
            <a:chExt cx="11364" cy="4543"/>
          </a:xfrm>
        </p:grpSpPr>
        <p:sp>
          <p:nvSpPr>
            <p:cNvPr id="11" name="任意多边形: 形状 7"/>
            <p:cNvSpPr/>
            <p:nvPr/>
          </p:nvSpPr>
          <p:spPr>
            <a:xfrm>
              <a:off x="5771" y="4287"/>
              <a:ext cx="3953" cy="4543"/>
            </a:xfrm>
            <a:custGeom>
              <a:avLst/>
              <a:gdLst>
                <a:gd name="connsiteX0" fmla="*/ 3603308 w 3603307"/>
                <a:gd name="connsiteY0" fmla="*/ 1062038 h 4062412"/>
                <a:gd name="connsiteX1" fmla="*/ 3603308 w 3603307"/>
                <a:gd name="connsiteY1" fmla="*/ 3000375 h 4062412"/>
                <a:gd name="connsiteX2" fmla="*/ 3424238 w 3603307"/>
                <a:gd name="connsiteY2" fmla="*/ 3289935 h 4062412"/>
                <a:gd name="connsiteX3" fmla="*/ 1946910 w 3603307"/>
                <a:gd name="connsiteY3" fmla="*/ 4028123 h 4062412"/>
                <a:gd name="connsiteX4" fmla="*/ 1657350 w 3603307"/>
                <a:gd name="connsiteY4" fmla="*/ 4028123 h 4062412"/>
                <a:gd name="connsiteX5" fmla="*/ 179070 w 3603307"/>
                <a:gd name="connsiteY5" fmla="*/ 3289935 h 4062412"/>
                <a:gd name="connsiteX6" fmla="*/ 0 w 3603307"/>
                <a:gd name="connsiteY6" fmla="*/ 3000375 h 4062412"/>
                <a:gd name="connsiteX7" fmla="*/ 0 w 3603307"/>
                <a:gd name="connsiteY7" fmla="*/ 1062038 h 4062412"/>
                <a:gd name="connsiteX8" fmla="*/ 179070 w 3603307"/>
                <a:gd name="connsiteY8" fmla="*/ 772478 h 4062412"/>
                <a:gd name="connsiteX9" fmla="*/ 1656398 w 3603307"/>
                <a:gd name="connsiteY9" fmla="*/ 34290 h 4062412"/>
                <a:gd name="connsiteX10" fmla="*/ 1945958 w 3603307"/>
                <a:gd name="connsiteY10" fmla="*/ 34290 h 4062412"/>
                <a:gd name="connsiteX11" fmla="*/ 3423285 w 3603307"/>
                <a:gd name="connsiteY11" fmla="*/ 772478 h 4062412"/>
                <a:gd name="connsiteX12" fmla="*/ 3603308 w 3603307"/>
                <a:gd name="connsiteY12" fmla="*/ 1062038 h 406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3307" h="4062412">
                  <a:moveTo>
                    <a:pt x="3603308" y="1062038"/>
                  </a:moveTo>
                  <a:lnTo>
                    <a:pt x="3603308" y="3000375"/>
                  </a:lnTo>
                  <a:cubicBezTo>
                    <a:pt x="3603308" y="3123248"/>
                    <a:pt x="3533775" y="3235643"/>
                    <a:pt x="3424238" y="3289935"/>
                  </a:cubicBezTo>
                  <a:lnTo>
                    <a:pt x="1946910" y="4028123"/>
                  </a:lnTo>
                  <a:cubicBezTo>
                    <a:pt x="1855470" y="4073843"/>
                    <a:pt x="1748790" y="4073843"/>
                    <a:pt x="1657350" y="4028123"/>
                  </a:cubicBezTo>
                  <a:lnTo>
                    <a:pt x="179070" y="3289935"/>
                  </a:lnTo>
                  <a:cubicBezTo>
                    <a:pt x="69533" y="3235643"/>
                    <a:pt x="0" y="3123248"/>
                    <a:pt x="0" y="3000375"/>
                  </a:cubicBezTo>
                  <a:lnTo>
                    <a:pt x="0" y="1062038"/>
                  </a:lnTo>
                  <a:cubicBezTo>
                    <a:pt x="0" y="939165"/>
                    <a:pt x="69533" y="826770"/>
                    <a:pt x="179070" y="772478"/>
                  </a:cubicBezTo>
                  <a:lnTo>
                    <a:pt x="1656398" y="34290"/>
                  </a:lnTo>
                  <a:cubicBezTo>
                    <a:pt x="1747838" y="-11430"/>
                    <a:pt x="1854518" y="-11430"/>
                    <a:pt x="1945958" y="34290"/>
                  </a:cubicBezTo>
                  <a:lnTo>
                    <a:pt x="3423285" y="772478"/>
                  </a:lnTo>
                  <a:cubicBezTo>
                    <a:pt x="3533775" y="827723"/>
                    <a:pt x="3603308" y="939165"/>
                    <a:pt x="3603308" y="1062038"/>
                  </a:cubicBezTo>
                  <a:close/>
                </a:path>
              </a:pathLst>
            </a:custGeom>
            <a:solidFill>
              <a:schemeClr val="accent6">
                <a:alpha val="1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 dirty="0">
                  <a:noFill/>
                  <a:latin typeface="Arial" panose="020B0604020202090204" pitchFamily="34" charset="0"/>
                  <a:ea typeface="华文楷体" panose="02010600040101010101" pitchFamily="2" charset="-122"/>
                </a:rPr>
                <a:t>02</a:t>
              </a:r>
              <a:endParaRPr lang="zh-CN" altLang="en-US" sz="1600" b="1" dirty="0">
                <a:noFill/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grpSp>
          <p:nvGrpSpPr>
            <p:cNvPr id="15" name="组合 14"/>
            <p:cNvGrpSpPr>
              <a:grpSpLocks noChangeAspect="1"/>
            </p:cNvGrpSpPr>
            <p:nvPr/>
          </p:nvGrpSpPr>
          <p:grpSpPr>
            <a:xfrm rot="0">
              <a:off x="7290" y="5235"/>
              <a:ext cx="860" cy="850"/>
              <a:chOff x="9072988" y="4530811"/>
              <a:chExt cx="885971" cy="876459"/>
            </a:xfrm>
          </p:grpSpPr>
          <p:sp>
            <p:nvSpPr>
              <p:cNvPr id="22" name="矩形: 圆角 21"/>
              <p:cNvSpPr/>
              <p:nvPr/>
            </p:nvSpPr>
            <p:spPr>
              <a:xfrm>
                <a:off x="9072988" y="4530811"/>
                <a:ext cx="885971" cy="876459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9321055" y="4789069"/>
                <a:ext cx="380330" cy="346372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任意多边形: 形状 9"/>
            <p:cNvSpPr/>
            <p:nvPr/>
          </p:nvSpPr>
          <p:spPr>
            <a:xfrm>
              <a:off x="9477" y="4287"/>
              <a:ext cx="3953" cy="4543"/>
            </a:xfrm>
            <a:custGeom>
              <a:avLst/>
              <a:gdLst>
                <a:gd name="connsiteX0" fmla="*/ 3603308 w 3603307"/>
                <a:gd name="connsiteY0" fmla="*/ 1062038 h 4062412"/>
                <a:gd name="connsiteX1" fmla="*/ 3603308 w 3603307"/>
                <a:gd name="connsiteY1" fmla="*/ 3000375 h 4062412"/>
                <a:gd name="connsiteX2" fmla="*/ 3424238 w 3603307"/>
                <a:gd name="connsiteY2" fmla="*/ 3289935 h 4062412"/>
                <a:gd name="connsiteX3" fmla="*/ 1946910 w 3603307"/>
                <a:gd name="connsiteY3" fmla="*/ 4028123 h 4062412"/>
                <a:gd name="connsiteX4" fmla="*/ 1657350 w 3603307"/>
                <a:gd name="connsiteY4" fmla="*/ 4028123 h 4062412"/>
                <a:gd name="connsiteX5" fmla="*/ 179070 w 3603307"/>
                <a:gd name="connsiteY5" fmla="*/ 3289935 h 4062412"/>
                <a:gd name="connsiteX6" fmla="*/ 0 w 3603307"/>
                <a:gd name="connsiteY6" fmla="*/ 3000375 h 4062412"/>
                <a:gd name="connsiteX7" fmla="*/ 0 w 3603307"/>
                <a:gd name="connsiteY7" fmla="*/ 1062038 h 4062412"/>
                <a:gd name="connsiteX8" fmla="*/ 179070 w 3603307"/>
                <a:gd name="connsiteY8" fmla="*/ 772478 h 4062412"/>
                <a:gd name="connsiteX9" fmla="*/ 1656398 w 3603307"/>
                <a:gd name="connsiteY9" fmla="*/ 34290 h 4062412"/>
                <a:gd name="connsiteX10" fmla="*/ 1945958 w 3603307"/>
                <a:gd name="connsiteY10" fmla="*/ 34290 h 4062412"/>
                <a:gd name="connsiteX11" fmla="*/ 3423285 w 3603307"/>
                <a:gd name="connsiteY11" fmla="*/ 772478 h 4062412"/>
                <a:gd name="connsiteX12" fmla="*/ 3603308 w 3603307"/>
                <a:gd name="connsiteY12" fmla="*/ 1062038 h 406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3307" h="4062412">
                  <a:moveTo>
                    <a:pt x="3603308" y="1062038"/>
                  </a:moveTo>
                  <a:lnTo>
                    <a:pt x="3603308" y="3000375"/>
                  </a:lnTo>
                  <a:cubicBezTo>
                    <a:pt x="3603308" y="3123248"/>
                    <a:pt x="3533775" y="3235643"/>
                    <a:pt x="3424238" y="3289935"/>
                  </a:cubicBezTo>
                  <a:lnTo>
                    <a:pt x="1946910" y="4028123"/>
                  </a:lnTo>
                  <a:cubicBezTo>
                    <a:pt x="1855470" y="4073843"/>
                    <a:pt x="1748790" y="4073843"/>
                    <a:pt x="1657350" y="4028123"/>
                  </a:cubicBezTo>
                  <a:lnTo>
                    <a:pt x="179070" y="3289935"/>
                  </a:lnTo>
                  <a:cubicBezTo>
                    <a:pt x="69533" y="3235643"/>
                    <a:pt x="0" y="3123248"/>
                    <a:pt x="0" y="3000375"/>
                  </a:cubicBezTo>
                  <a:lnTo>
                    <a:pt x="0" y="1062038"/>
                  </a:lnTo>
                  <a:cubicBezTo>
                    <a:pt x="0" y="939165"/>
                    <a:pt x="69533" y="826770"/>
                    <a:pt x="179070" y="772478"/>
                  </a:cubicBezTo>
                  <a:lnTo>
                    <a:pt x="1656398" y="34290"/>
                  </a:lnTo>
                  <a:cubicBezTo>
                    <a:pt x="1747838" y="-11430"/>
                    <a:pt x="1854518" y="-11430"/>
                    <a:pt x="1945958" y="34290"/>
                  </a:cubicBezTo>
                  <a:lnTo>
                    <a:pt x="3423285" y="772478"/>
                  </a:lnTo>
                  <a:cubicBezTo>
                    <a:pt x="3533775" y="827723"/>
                    <a:pt x="3603308" y="939165"/>
                    <a:pt x="3603308" y="1062038"/>
                  </a:cubicBezTo>
                  <a:close/>
                </a:path>
              </a:pathLst>
            </a:custGeom>
            <a:solidFill>
              <a:schemeClr val="accent4">
                <a:alpha val="1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 dirty="0">
                  <a:noFill/>
                  <a:latin typeface="Arial" panose="020B0604020202090204" pitchFamily="34" charset="0"/>
                  <a:ea typeface="华文楷体" panose="02010600040101010101" pitchFamily="2" charset="-122"/>
                </a:rPr>
                <a:t>01</a:t>
              </a:r>
              <a:endParaRPr lang="zh-CN" altLang="en-US" sz="1600" b="1" dirty="0">
                <a:noFill/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 rot="0">
              <a:off x="10974" y="5235"/>
              <a:ext cx="850" cy="850"/>
              <a:chOff x="5033834" y="4530811"/>
              <a:chExt cx="876463" cy="876459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5033834" y="4530811"/>
                <a:ext cx="876463" cy="876459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60000">
                    <a:schemeClr val="accent4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5281901" y="4831180"/>
                <a:ext cx="380330" cy="302854"/>
              </a:xfrm>
              <a:custGeom>
                <a:avLst/>
                <a:gdLst>
                  <a:gd name="connsiteX0" fmla="*/ 486767 w 514350"/>
                  <a:gd name="connsiteY0" fmla="*/ 621 h 409575"/>
                  <a:gd name="connsiteX1" fmla="*/ 515342 w 514350"/>
                  <a:gd name="connsiteY1" fmla="*/ 29196 h 409575"/>
                  <a:gd name="connsiteX2" fmla="*/ 515342 w 514350"/>
                  <a:gd name="connsiteY2" fmla="*/ 324471 h 409575"/>
                  <a:gd name="connsiteX3" fmla="*/ 486767 w 514350"/>
                  <a:gd name="connsiteY3" fmla="*/ 353046 h 409575"/>
                  <a:gd name="connsiteX4" fmla="*/ 192159 w 514350"/>
                  <a:gd name="connsiteY4" fmla="*/ 353046 h 409575"/>
                  <a:gd name="connsiteX5" fmla="*/ 115387 w 514350"/>
                  <a:gd name="connsiteY5" fmla="*/ 410196 h 409575"/>
                  <a:gd name="connsiteX6" fmla="*/ 115387 w 514350"/>
                  <a:gd name="connsiteY6" fmla="*/ 353046 h 409575"/>
                  <a:gd name="connsiteX7" fmla="*/ 29567 w 514350"/>
                  <a:gd name="connsiteY7" fmla="*/ 353046 h 409575"/>
                  <a:gd name="connsiteX8" fmla="*/ 992 w 514350"/>
                  <a:gd name="connsiteY8" fmla="*/ 324471 h 409575"/>
                  <a:gd name="connsiteX9" fmla="*/ 992 w 514350"/>
                  <a:gd name="connsiteY9" fmla="*/ 29196 h 409575"/>
                  <a:gd name="connsiteX10" fmla="*/ 29567 w 514350"/>
                  <a:gd name="connsiteY10" fmla="*/ 621 h 409575"/>
                  <a:gd name="connsiteX11" fmla="*/ 486767 w 514350"/>
                  <a:gd name="connsiteY11" fmla="*/ 621 h 409575"/>
                  <a:gd name="connsiteX12" fmla="*/ 124817 w 514350"/>
                  <a:gd name="connsiteY12" fmla="*/ 143496 h 409575"/>
                  <a:gd name="connsiteX13" fmla="*/ 91480 w 514350"/>
                  <a:gd name="connsiteY13" fmla="*/ 176834 h 409575"/>
                  <a:gd name="connsiteX14" fmla="*/ 124817 w 514350"/>
                  <a:gd name="connsiteY14" fmla="*/ 210171 h 409575"/>
                  <a:gd name="connsiteX15" fmla="*/ 158155 w 514350"/>
                  <a:gd name="connsiteY15" fmla="*/ 176834 h 409575"/>
                  <a:gd name="connsiteX16" fmla="*/ 124817 w 514350"/>
                  <a:gd name="connsiteY16" fmla="*/ 143496 h 409575"/>
                  <a:gd name="connsiteX17" fmla="*/ 258167 w 514350"/>
                  <a:gd name="connsiteY17" fmla="*/ 143496 h 409575"/>
                  <a:gd name="connsiteX18" fmla="*/ 224830 w 514350"/>
                  <a:gd name="connsiteY18" fmla="*/ 176834 h 409575"/>
                  <a:gd name="connsiteX19" fmla="*/ 258167 w 514350"/>
                  <a:gd name="connsiteY19" fmla="*/ 210171 h 409575"/>
                  <a:gd name="connsiteX20" fmla="*/ 291505 w 514350"/>
                  <a:gd name="connsiteY20" fmla="*/ 176834 h 409575"/>
                  <a:gd name="connsiteX21" fmla="*/ 258167 w 514350"/>
                  <a:gd name="connsiteY21" fmla="*/ 143496 h 409575"/>
                  <a:gd name="connsiteX22" fmla="*/ 391517 w 514350"/>
                  <a:gd name="connsiteY22" fmla="*/ 143496 h 409575"/>
                  <a:gd name="connsiteX23" fmla="*/ 358180 w 514350"/>
                  <a:gd name="connsiteY23" fmla="*/ 176834 h 409575"/>
                  <a:gd name="connsiteX24" fmla="*/ 391517 w 514350"/>
                  <a:gd name="connsiteY24" fmla="*/ 210171 h 409575"/>
                  <a:gd name="connsiteX25" fmla="*/ 424855 w 514350"/>
                  <a:gd name="connsiteY25" fmla="*/ 176834 h 409575"/>
                  <a:gd name="connsiteX26" fmla="*/ 391517 w 514350"/>
                  <a:gd name="connsiteY26" fmla="*/ 14349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6767" y="621"/>
                    </a:moveTo>
                    <a:cubicBezTo>
                      <a:pt x="502579" y="621"/>
                      <a:pt x="515342" y="13385"/>
                      <a:pt x="515342" y="29196"/>
                    </a:cubicBezTo>
                    <a:lnTo>
                      <a:pt x="515342" y="324471"/>
                    </a:lnTo>
                    <a:cubicBezTo>
                      <a:pt x="515342" y="340282"/>
                      <a:pt x="502579" y="353046"/>
                      <a:pt x="486767" y="353046"/>
                    </a:cubicBezTo>
                    <a:lnTo>
                      <a:pt x="192159" y="353046"/>
                    </a:lnTo>
                    <a:lnTo>
                      <a:pt x="115387" y="410196"/>
                    </a:lnTo>
                    <a:lnTo>
                      <a:pt x="115387" y="353046"/>
                    </a:lnTo>
                    <a:lnTo>
                      <a:pt x="29567" y="353046"/>
                    </a:lnTo>
                    <a:cubicBezTo>
                      <a:pt x="13755" y="353046"/>
                      <a:pt x="992" y="340282"/>
                      <a:pt x="992" y="324471"/>
                    </a:cubicBezTo>
                    <a:lnTo>
                      <a:pt x="992" y="29196"/>
                    </a:lnTo>
                    <a:cubicBezTo>
                      <a:pt x="992" y="13385"/>
                      <a:pt x="13755" y="621"/>
                      <a:pt x="29567" y="621"/>
                    </a:cubicBezTo>
                    <a:lnTo>
                      <a:pt x="486767" y="621"/>
                    </a:lnTo>
                    <a:close/>
                    <a:moveTo>
                      <a:pt x="124817" y="143496"/>
                    </a:moveTo>
                    <a:cubicBezTo>
                      <a:pt x="106434" y="143496"/>
                      <a:pt x="91480" y="158450"/>
                      <a:pt x="91480" y="176834"/>
                    </a:cubicBezTo>
                    <a:cubicBezTo>
                      <a:pt x="91480" y="195217"/>
                      <a:pt x="106434" y="210171"/>
                      <a:pt x="124817" y="210171"/>
                    </a:cubicBezTo>
                    <a:cubicBezTo>
                      <a:pt x="143200" y="210171"/>
                      <a:pt x="158155" y="195217"/>
                      <a:pt x="158155" y="176834"/>
                    </a:cubicBezTo>
                    <a:cubicBezTo>
                      <a:pt x="158155" y="158450"/>
                      <a:pt x="143200" y="143496"/>
                      <a:pt x="124817" y="143496"/>
                    </a:cubicBezTo>
                    <a:close/>
                    <a:moveTo>
                      <a:pt x="258167" y="143496"/>
                    </a:moveTo>
                    <a:cubicBezTo>
                      <a:pt x="239784" y="143496"/>
                      <a:pt x="224830" y="158450"/>
                      <a:pt x="224830" y="176834"/>
                    </a:cubicBezTo>
                    <a:cubicBezTo>
                      <a:pt x="224830" y="195217"/>
                      <a:pt x="239784" y="210171"/>
                      <a:pt x="258167" y="210171"/>
                    </a:cubicBezTo>
                    <a:cubicBezTo>
                      <a:pt x="276550" y="210171"/>
                      <a:pt x="291505" y="195217"/>
                      <a:pt x="291505" y="176834"/>
                    </a:cubicBezTo>
                    <a:cubicBezTo>
                      <a:pt x="291505" y="158450"/>
                      <a:pt x="276550" y="143496"/>
                      <a:pt x="258167" y="143496"/>
                    </a:cubicBezTo>
                    <a:close/>
                    <a:moveTo>
                      <a:pt x="391517" y="143496"/>
                    </a:moveTo>
                    <a:cubicBezTo>
                      <a:pt x="373134" y="143496"/>
                      <a:pt x="358180" y="158450"/>
                      <a:pt x="358180" y="176834"/>
                    </a:cubicBezTo>
                    <a:cubicBezTo>
                      <a:pt x="358180" y="195217"/>
                      <a:pt x="373134" y="210171"/>
                      <a:pt x="391517" y="210171"/>
                    </a:cubicBezTo>
                    <a:cubicBezTo>
                      <a:pt x="409900" y="210171"/>
                      <a:pt x="424855" y="195217"/>
                      <a:pt x="424855" y="176834"/>
                    </a:cubicBezTo>
                    <a:cubicBezTo>
                      <a:pt x="424855" y="158450"/>
                      <a:pt x="409900" y="143496"/>
                      <a:pt x="391517" y="1434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任意多边形: 形状 35"/>
            <p:cNvSpPr/>
            <p:nvPr/>
          </p:nvSpPr>
          <p:spPr>
            <a:xfrm>
              <a:off x="13182" y="4287"/>
              <a:ext cx="3953" cy="4543"/>
            </a:xfrm>
            <a:custGeom>
              <a:avLst/>
              <a:gdLst>
                <a:gd name="connsiteX0" fmla="*/ 3603308 w 3603307"/>
                <a:gd name="connsiteY0" fmla="*/ 1062038 h 4062412"/>
                <a:gd name="connsiteX1" fmla="*/ 3603308 w 3603307"/>
                <a:gd name="connsiteY1" fmla="*/ 3000375 h 4062412"/>
                <a:gd name="connsiteX2" fmla="*/ 3424238 w 3603307"/>
                <a:gd name="connsiteY2" fmla="*/ 3289935 h 4062412"/>
                <a:gd name="connsiteX3" fmla="*/ 1946910 w 3603307"/>
                <a:gd name="connsiteY3" fmla="*/ 4028123 h 4062412"/>
                <a:gd name="connsiteX4" fmla="*/ 1657350 w 3603307"/>
                <a:gd name="connsiteY4" fmla="*/ 4028123 h 4062412"/>
                <a:gd name="connsiteX5" fmla="*/ 179070 w 3603307"/>
                <a:gd name="connsiteY5" fmla="*/ 3289935 h 4062412"/>
                <a:gd name="connsiteX6" fmla="*/ 0 w 3603307"/>
                <a:gd name="connsiteY6" fmla="*/ 3000375 h 4062412"/>
                <a:gd name="connsiteX7" fmla="*/ 0 w 3603307"/>
                <a:gd name="connsiteY7" fmla="*/ 1062038 h 4062412"/>
                <a:gd name="connsiteX8" fmla="*/ 179070 w 3603307"/>
                <a:gd name="connsiteY8" fmla="*/ 772478 h 4062412"/>
                <a:gd name="connsiteX9" fmla="*/ 1656398 w 3603307"/>
                <a:gd name="connsiteY9" fmla="*/ 34290 h 4062412"/>
                <a:gd name="connsiteX10" fmla="*/ 1945958 w 3603307"/>
                <a:gd name="connsiteY10" fmla="*/ 34290 h 4062412"/>
                <a:gd name="connsiteX11" fmla="*/ 3423285 w 3603307"/>
                <a:gd name="connsiteY11" fmla="*/ 772478 h 4062412"/>
                <a:gd name="connsiteX12" fmla="*/ 3603308 w 3603307"/>
                <a:gd name="connsiteY12" fmla="*/ 1062038 h 406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3307" h="4062412">
                  <a:moveTo>
                    <a:pt x="3603308" y="1062038"/>
                  </a:moveTo>
                  <a:lnTo>
                    <a:pt x="3603308" y="3000375"/>
                  </a:lnTo>
                  <a:cubicBezTo>
                    <a:pt x="3603308" y="3123248"/>
                    <a:pt x="3533775" y="3235643"/>
                    <a:pt x="3424238" y="3289935"/>
                  </a:cubicBezTo>
                  <a:lnTo>
                    <a:pt x="1946910" y="4028123"/>
                  </a:lnTo>
                  <a:cubicBezTo>
                    <a:pt x="1855470" y="4073843"/>
                    <a:pt x="1748790" y="4073843"/>
                    <a:pt x="1657350" y="4028123"/>
                  </a:cubicBezTo>
                  <a:lnTo>
                    <a:pt x="179070" y="3289935"/>
                  </a:lnTo>
                  <a:cubicBezTo>
                    <a:pt x="69533" y="3235643"/>
                    <a:pt x="0" y="3123248"/>
                    <a:pt x="0" y="3000375"/>
                  </a:cubicBezTo>
                  <a:lnTo>
                    <a:pt x="0" y="1062038"/>
                  </a:lnTo>
                  <a:cubicBezTo>
                    <a:pt x="0" y="939165"/>
                    <a:pt x="69533" y="826770"/>
                    <a:pt x="179070" y="772478"/>
                  </a:cubicBezTo>
                  <a:lnTo>
                    <a:pt x="1656398" y="34290"/>
                  </a:lnTo>
                  <a:cubicBezTo>
                    <a:pt x="1747838" y="-11430"/>
                    <a:pt x="1854518" y="-11430"/>
                    <a:pt x="1945958" y="34290"/>
                  </a:cubicBezTo>
                  <a:lnTo>
                    <a:pt x="3423285" y="772478"/>
                  </a:lnTo>
                  <a:cubicBezTo>
                    <a:pt x="3533775" y="827723"/>
                    <a:pt x="3603308" y="939165"/>
                    <a:pt x="3603308" y="1062038"/>
                  </a:cubicBezTo>
                  <a:close/>
                </a:path>
              </a:pathLst>
            </a:custGeom>
            <a:solidFill>
              <a:schemeClr val="accent2">
                <a:alpha val="1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 dirty="0">
                  <a:noFill/>
                  <a:latin typeface="Arial" panose="020B0604020202090204" pitchFamily="34" charset="0"/>
                  <a:ea typeface="华文楷体" panose="02010600040101010101" pitchFamily="2" charset="-122"/>
                </a:rPr>
                <a:t>02</a:t>
              </a:r>
              <a:endParaRPr lang="zh-CN" altLang="en-US" sz="1600" b="1" dirty="0">
                <a:noFill/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grpSp>
          <p:nvGrpSpPr>
            <p:cNvPr id="13" name="组合 12"/>
            <p:cNvGrpSpPr>
              <a:grpSpLocks noChangeAspect="1"/>
            </p:cNvGrpSpPr>
            <p:nvPr/>
          </p:nvGrpSpPr>
          <p:grpSpPr>
            <a:xfrm rot="0">
              <a:off x="14733" y="5235"/>
              <a:ext cx="850" cy="850"/>
              <a:chOff x="7036727" y="1930888"/>
              <a:chExt cx="876463" cy="876459"/>
            </a:xfrm>
          </p:grpSpPr>
          <p:sp>
            <p:nvSpPr>
              <p:cNvPr id="28" name="矩形: 圆角 27"/>
              <p:cNvSpPr/>
              <p:nvPr/>
            </p:nvSpPr>
            <p:spPr>
              <a:xfrm>
                <a:off x="7036727" y="1930888"/>
                <a:ext cx="876463" cy="876459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7301476" y="2192519"/>
                <a:ext cx="346966" cy="380330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 rot="0">
              <a:off x="6249" y="6571"/>
              <a:ext cx="2942" cy="1370"/>
              <a:chOff x="1672888" y="3842602"/>
              <a:chExt cx="1868016" cy="870037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1672888" y="3842602"/>
                <a:ext cx="1868016" cy="29502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Arial" panose="020B0604020202090204" pitchFamily="34" charset="0"/>
                    <a:ea typeface="华文楷体" panose="02010600040101010101" pitchFamily="2" charset="-122"/>
                  </a:rPr>
                  <a:t>输入数据</a:t>
                </a:r>
                <a:endParaRPr lang="zh-CN" altLang="en-US" sz="1600" b="1" dirty="0">
                  <a:latin typeface="Arial" panose="020B060402020209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672888" y="4145941"/>
                <a:ext cx="1868016" cy="56669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90204" pitchFamily="34" charset="0"/>
                    <a:ea typeface="华文楷体" panose="02010600040101010101" pitchFamily="2" charset="-122"/>
                  </a:rPr>
                  <a:t>使用采样方法，使得模型输入样本不完全相同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 rot="0">
              <a:off x="9928" y="6571"/>
              <a:ext cx="2942" cy="1370"/>
              <a:chOff x="1672888" y="3842602"/>
              <a:chExt cx="1868016" cy="870037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672888" y="3842602"/>
                <a:ext cx="1868016" cy="29502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Arial" panose="020B0604020202090204" pitchFamily="34" charset="0"/>
                    <a:ea typeface="华文楷体" panose="02010600040101010101" pitchFamily="2" charset="-122"/>
                  </a:rPr>
                  <a:t>输入特征</a:t>
                </a:r>
                <a:endParaRPr lang="zh-CN" altLang="en-US" sz="1600" b="1" dirty="0">
                  <a:latin typeface="Arial" panose="020B060402020209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672888" y="4145941"/>
                <a:ext cx="1868016" cy="56669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90204" pitchFamily="34" charset="0"/>
                    <a:ea typeface="华文楷体" panose="02010600040101010101" pitchFamily="2" charset="-122"/>
                  </a:rPr>
                  <a:t>对特征进行抽样，特征不完全相同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 rot="0">
              <a:off x="13688" y="6571"/>
              <a:ext cx="2942" cy="1370"/>
              <a:chOff x="1672888" y="3842602"/>
              <a:chExt cx="1868016" cy="870037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1672888" y="3842602"/>
                <a:ext cx="1868016" cy="29502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Arial" panose="020B0604020202090204" pitchFamily="34" charset="0"/>
                    <a:ea typeface="华文楷体" panose="02010600040101010101" pitchFamily="2" charset="-122"/>
                  </a:rPr>
                  <a:t>算法本身</a:t>
                </a:r>
                <a:endParaRPr lang="zh-CN" altLang="en-US" sz="1600" b="1" dirty="0">
                  <a:latin typeface="Arial" panose="020B060402020209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672888" y="4145941"/>
                <a:ext cx="1868016" cy="56669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t" anchorCtr="0" forceAA="0" compatLnSpc="1">
                <a:noAutofit/>
              </a:bodyPr>
              <a:lstStyle/>
              <a:p>
                <a:pPr marL="171450" indent="-171450" algn="l">
                  <a:lnSpc>
                    <a:spcPct val="13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90204" pitchFamily="34" charset="0"/>
                    <a:ea typeface="华文楷体" panose="02010600040101010101" pitchFamily="2" charset="-122"/>
                  </a:rPr>
                  <a:t>算法尽可能不一样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endParaRPr>
              </a:p>
              <a:p>
                <a:pPr marL="171450" indent="-171450" algn="l">
                  <a:lnSpc>
                    <a:spcPct val="13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90204" pitchFamily="34" charset="0"/>
                    <a:ea typeface="华文楷体" panose="02010600040101010101" pitchFamily="2" charset="-122"/>
                  </a:rPr>
                  <a:t>相同的算法，参数尽可能不一样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endParaRPr>
              </a:p>
            </p:txBody>
          </p:sp>
        </p:grpSp>
      </p:grpSp>
      <p:sp>
        <p:nvSpPr>
          <p:cNvPr id="20" name="文本框 19"/>
          <p:cNvSpPr txBox="1"/>
          <p:nvPr/>
        </p:nvSpPr>
        <p:spPr>
          <a:xfrm>
            <a:off x="1042035" y="1539875"/>
            <a:ext cx="7360920" cy="2686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600" dirty="0" smtClean="0"/>
              <a:t>融合的各个模型之间尽可能好而不同</a:t>
            </a:r>
            <a:endParaRPr lang="zh-CN" altLang="en-US" sz="1600" dirty="0" smtClean="0"/>
          </a:p>
        </p:txBody>
      </p:sp>
      <p:sp>
        <p:nvSpPr>
          <p:cNvPr id="21" name="文本框 20"/>
          <p:cNvSpPr txBox="1"/>
          <p:nvPr/>
        </p:nvSpPr>
        <p:spPr>
          <a:xfrm>
            <a:off x="1166495" y="1869440"/>
            <a:ext cx="7360920" cy="2686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391795" indent="-285750">
              <a:buFont typeface="Arial" panose="020B0604020202090204" pitchFamily="34" charset="0"/>
              <a:buChar char="•"/>
            </a:pPr>
            <a:r>
              <a:rPr lang="en-US" altLang="zh-CN" sz="1600" dirty="0" smtClean="0"/>
              <a:t>“</a:t>
            </a:r>
            <a:r>
              <a:rPr lang="zh-CN" altLang="en-US" sz="1600" b="1" dirty="0" smtClean="0">
                <a:solidFill>
                  <a:srgbClr val="F05A23"/>
                </a:solidFill>
              </a:rPr>
              <a:t>好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：当个模型效果尽可能好</a:t>
            </a:r>
            <a:endParaRPr lang="zh-CN" altLang="en-US" sz="1600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1166495" y="2204720"/>
            <a:ext cx="7360920" cy="2686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391795" indent="-285750">
              <a:buFont typeface="Arial" panose="020B0604020202090204" pitchFamily="34" charset="0"/>
              <a:buChar char="•"/>
            </a:pPr>
            <a:r>
              <a:rPr lang="en-US" altLang="zh-CN" sz="1600" dirty="0" smtClean="0"/>
              <a:t>“</a:t>
            </a:r>
            <a:r>
              <a:rPr lang="zh-CN" altLang="en-US" sz="1600" b="1" dirty="0" smtClean="0">
                <a:solidFill>
                  <a:srgbClr val="F05A23"/>
                </a:solidFill>
              </a:rPr>
              <a:t>不同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：主要体现在以下</a:t>
            </a:r>
            <a:r>
              <a:rPr lang="en-US" altLang="zh-CN" sz="1600" b="1" dirty="0" smtClean="0">
                <a:solidFill>
                  <a:srgbClr val="F05A23"/>
                </a:solidFill>
              </a:rPr>
              <a:t>3</a:t>
            </a:r>
            <a:r>
              <a:rPr lang="zh-CN" altLang="en-US" sz="1600" dirty="0" smtClean="0"/>
              <a:t>点：</a:t>
            </a:r>
            <a:endParaRPr lang="zh-CN" altLang="en-US" sz="1600" dirty="0" smtClean="0"/>
          </a:p>
        </p:txBody>
      </p:sp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模型融合的问题</a:t>
            </a:r>
            <a:endParaRPr lang="zh-CN" altLang="en-US" sz="18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216660" y="1664970"/>
            <a:ext cx="6220460" cy="4400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391795" indent="-285750">
              <a:buFont typeface="Arial" panose="020B0604020202090204" pitchFamily="34" charset="0"/>
              <a:buChar char="•"/>
            </a:pPr>
            <a:r>
              <a:rPr lang="zh-CN" altLang="en-US" sz="1600" dirty="0" smtClean="0"/>
              <a:t>适合在</a:t>
            </a:r>
            <a:r>
              <a:rPr lang="zh-CN" altLang="en-US" sz="1600" b="1" dirty="0" smtClean="0">
                <a:solidFill>
                  <a:srgbClr val="F05A23"/>
                </a:solidFill>
              </a:rPr>
              <a:t>比赛</a:t>
            </a:r>
            <a:r>
              <a:rPr lang="zh-CN" altLang="en-US" sz="1600" dirty="0" smtClean="0"/>
              <a:t>中，能有效提升成绩（</a:t>
            </a:r>
            <a:r>
              <a:rPr lang="en-US" altLang="zh-CN" sz="1600" dirty="0" smtClean="0"/>
              <a:t>kaggle</a:t>
            </a:r>
            <a:r>
              <a:rPr lang="zh-CN" altLang="en-US" sz="1600" dirty="0" smtClean="0"/>
              <a:t>有多个成功案例）</a:t>
            </a:r>
            <a:endParaRPr lang="zh-CN" altLang="en-US" sz="1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216660" y="2270125"/>
            <a:ext cx="9353550" cy="74739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/>
              <a:t>但在实际企业生产应用中，复杂融合因其复杂性对效率和性能都会有影响，一般会相对选择轻量级融合，比如：投票</a:t>
            </a:r>
            <a:endParaRPr lang="zh-CN" altLang="en-US" sz="1600" dirty="0" smtClean="0"/>
          </a:p>
        </p:txBody>
      </p:sp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怎么寻找相似样本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1168400" y="2298065"/>
            <a:ext cx="3191510" cy="319151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zh-CN" altLang="en-US" sz="8000">
                <a:solidFill>
                  <a:schemeClr val="tx1"/>
                </a:solidFill>
              </a:rPr>
              <a:t>同源</a:t>
            </a:r>
            <a:endParaRPr lang="zh-CN" altLang="en-US" sz="80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4615" y="2821305"/>
            <a:ext cx="4064000" cy="4622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dirty="0" smtClean="0">
                <a:sym typeface="+mn-ea"/>
              </a:rPr>
              <a:t>搜索、浏览、购买</a:t>
            </a:r>
            <a:endParaRPr lang="zh-CN" altLang="en-US" sz="18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5174615" y="2389505"/>
            <a:ext cx="4064000" cy="4292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800" dirty="0" smtClean="0"/>
              <a:t>流程</a:t>
            </a:r>
            <a:r>
              <a:rPr lang="zh-CN" altLang="en-US" sz="1800" b="1" dirty="0" smtClean="0"/>
              <a:t>上下游</a:t>
            </a:r>
            <a:r>
              <a:rPr lang="zh-CN" altLang="en-US" sz="1800" dirty="0" smtClean="0"/>
              <a:t>，</a:t>
            </a:r>
            <a:r>
              <a:rPr lang="zh-CN" altLang="en-US" dirty="0" smtClean="0">
                <a:sym typeface="+mn-ea"/>
              </a:rPr>
              <a:t>往上游延伸</a:t>
            </a:r>
            <a:r>
              <a:rPr lang="zh-CN" altLang="en-US" sz="1800" dirty="0" smtClean="0"/>
              <a:t>：</a:t>
            </a:r>
            <a:endParaRPr lang="zh-CN" altLang="en-US" sz="18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5174615" y="3444875"/>
            <a:ext cx="4064000" cy="4292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800" dirty="0" smtClean="0"/>
              <a:t>业务</a:t>
            </a:r>
            <a:r>
              <a:rPr lang="zh-CN" altLang="en-US" sz="1800" b="1" dirty="0" smtClean="0"/>
              <a:t>行为相似</a:t>
            </a:r>
            <a:r>
              <a:rPr lang="zh-CN" altLang="en-US" dirty="0" smtClean="0">
                <a:sym typeface="+mn-ea"/>
              </a:rPr>
              <a:t>延伸</a:t>
            </a:r>
            <a:r>
              <a:rPr lang="zh-CN" altLang="en-US" sz="1800" dirty="0" smtClean="0"/>
              <a:t>：</a:t>
            </a:r>
            <a:endParaRPr lang="zh-CN" altLang="en-US" sz="18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5174615" y="3874135"/>
            <a:ext cx="4064000" cy="4622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dirty="0" smtClean="0">
                <a:sym typeface="+mn-ea"/>
              </a:rPr>
              <a:t>保全场景的冒办、代理、盗号</a:t>
            </a:r>
            <a:endParaRPr lang="zh-CN" altLang="en-US" sz="18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5174615" y="4547235"/>
            <a:ext cx="4064000" cy="4292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800" dirty="0" smtClean="0"/>
              <a:t>上面两种方式的</a:t>
            </a:r>
            <a:r>
              <a:rPr lang="zh-CN" altLang="en-US" sz="1800" b="1" dirty="0" smtClean="0"/>
              <a:t>混合</a:t>
            </a:r>
            <a:r>
              <a:rPr lang="zh-CN" altLang="en-US" sz="1800" dirty="0" smtClean="0"/>
              <a:t>：</a:t>
            </a:r>
            <a:endParaRPr lang="zh-CN" altLang="en-US" sz="1800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5174615" y="4976495"/>
            <a:ext cx="4676775" cy="4622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dirty="0" smtClean="0">
                <a:sym typeface="+mn-ea"/>
              </a:rPr>
              <a:t>投诉场景内部投诉、监管投诉、通报件</a:t>
            </a:r>
            <a:endParaRPr lang="zh-CN" altLang="en-US" dirty="0" smtClean="0"/>
          </a:p>
          <a:p>
            <a:pPr marL="106045" indent="0">
              <a:buNone/>
            </a:pPr>
            <a:endParaRPr lang="zh-CN" altLang="en-US" dirty="0" smtClean="0"/>
          </a:p>
          <a:p>
            <a:pPr marL="106045" indent="0">
              <a:buNone/>
            </a:pPr>
            <a:endParaRPr lang="zh-CN" altLang="en-US" sz="1800" dirty="0" smtClean="0"/>
          </a:p>
        </p:txBody>
      </p:sp>
      <p:grpSp>
        <p:nvGrpSpPr>
          <p:cNvPr id="476" name="组合 475"/>
          <p:cNvGrpSpPr/>
          <p:nvPr/>
        </p:nvGrpSpPr>
        <p:grpSpPr>
          <a:xfrm>
            <a:off x="4636306" y="2445451"/>
            <a:ext cx="440742" cy="316802"/>
            <a:chOff x="7147096" y="3786571"/>
            <a:chExt cx="440742" cy="316802"/>
          </a:xfrm>
        </p:grpSpPr>
        <p:sp>
          <p:nvSpPr>
            <p:cNvPr id="269" name="Freeform 64"/>
            <p:cNvSpPr/>
            <p:nvPr/>
          </p:nvSpPr>
          <p:spPr bwMode="auto">
            <a:xfrm>
              <a:off x="7251689" y="4019336"/>
              <a:ext cx="231556" cy="65295"/>
            </a:xfrm>
            <a:custGeom>
              <a:avLst/>
              <a:gdLst>
                <a:gd name="T0" fmla="*/ 237 w 1916"/>
                <a:gd name="T1" fmla="*/ 0 h 542"/>
                <a:gd name="T2" fmla="*/ 300 w 1916"/>
                <a:gd name="T3" fmla="*/ 46 h 542"/>
                <a:gd name="T4" fmla="*/ 365 w 1916"/>
                <a:gd name="T5" fmla="*/ 88 h 542"/>
                <a:gd name="T6" fmla="*/ 432 w 1916"/>
                <a:gd name="T7" fmla="*/ 124 h 542"/>
                <a:gd name="T8" fmla="*/ 502 w 1916"/>
                <a:gd name="T9" fmla="*/ 157 h 542"/>
                <a:gd name="T10" fmla="*/ 574 w 1916"/>
                <a:gd name="T11" fmla="*/ 184 h 542"/>
                <a:gd name="T12" fmla="*/ 647 w 1916"/>
                <a:gd name="T13" fmla="*/ 207 h 542"/>
                <a:gd name="T14" fmla="*/ 722 w 1916"/>
                <a:gd name="T15" fmla="*/ 225 h 542"/>
                <a:gd name="T16" fmla="*/ 798 w 1916"/>
                <a:gd name="T17" fmla="*/ 238 h 542"/>
                <a:gd name="T18" fmla="*/ 877 w 1916"/>
                <a:gd name="T19" fmla="*/ 246 h 542"/>
                <a:gd name="T20" fmla="*/ 955 w 1916"/>
                <a:gd name="T21" fmla="*/ 248 h 542"/>
                <a:gd name="T22" fmla="*/ 1034 w 1916"/>
                <a:gd name="T23" fmla="*/ 246 h 542"/>
                <a:gd name="T24" fmla="*/ 1111 w 1916"/>
                <a:gd name="T25" fmla="*/ 238 h 542"/>
                <a:gd name="T26" fmla="*/ 1188 w 1916"/>
                <a:gd name="T27" fmla="*/ 225 h 542"/>
                <a:gd name="T28" fmla="*/ 1263 w 1916"/>
                <a:gd name="T29" fmla="*/ 206 h 542"/>
                <a:gd name="T30" fmla="*/ 1337 w 1916"/>
                <a:gd name="T31" fmla="*/ 184 h 542"/>
                <a:gd name="T32" fmla="*/ 1409 w 1916"/>
                <a:gd name="T33" fmla="*/ 157 h 542"/>
                <a:gd name="T34" fmla="*/ 1480 w 1916"/>
                <a:gd name="T35" fmla="*/ 123 h 542"/>
                <a:gd name="T36" fmla="*/ 1547 w 1916"/>
                <a:gd name="T37" fmla="*/ 87 h 542"/>
                <a:gd name="T38" fmla="*/ 1584 w 1916"/>
                <a:gd name="T39" fmla="*/ 122 h 542"/>
                <a:gd name="T40" fmla="*/ 1635 w 1916"/>
                <a:gd name="T41" fmla="*/ 172 h 542"/>
                <a:gd name="T42" fmla="*/ 1916 w 1916"/>
                <a:gd name="T43" fmla="*/ 454 h 542"/>
                <a:gd name="T44" fmla="*/ 1916 w 1916"/>
                <a:gd name="T45" fmla="*/ 542 h 542"/>
                <a:gd name="T46" fmla="*/ 0 w 1916"/>
                <a:gd name="T47" fmla="*/ 542 h 542"/>
                <a:gd name="T48" fmla="*/ 0 w 1916"/>
                <a:gd name="T49" fmla="*/ 273 h 542"/>
                <a:gd name="T50" fmla="*/ 2 w 1916"/>
                <a:gd name="T51" fmla="*/ 245 h 542"/>
                <a:gd name="T52" fmla="*/ 9 w 1916"/>
                <a:gd name="T53" fmla="*/ 217 h 542"/>
                <a:gd name="T54" fmla="*/ 19 w 1916"/>
                <a:gd name="T55" fmla="*/ 192 h 542"/>
                <a:gd name="T56" fmla="*/ 32 w 1916"/>
                <a:gd name="T57" fmla="*/ 168 h 542"/>
                <a:gd name="T58" fmla="*/ 50 w 1916"/>
                <a:gd name="T59" fmla="*/ 145 h 542"/>
                <a:gd name="T60" fmla="*/ 70 w 1916"/>
                <a:gd name="T61" fmla="*/ 126 h 542"/>
                <a:gd name="T62" fmla="*/ 125 w 1916"/>
                <a:gd name="T63" fmla="*/ 81 h 542"/>
                <a:gd name="T64" fmla="*/ 181 w 1916"/>
                <a:gd name="T65" fmla="*/ 39 h 542"/>
                <a:gd name="T66" fmla="*/ 237 w 1916"/>
                <a:gd name="T6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6" h="542">
                  <a:moveTo>
                    <a:pt x="237" y="0"/>
                  </a:moveTo>
                  <a:lnTo>
                    <a:pt x="300" y="46"/>
                  </a:lnTo>
                  <a:lnTo>
                    <a:pt x="365" y="88"/>
                  </a:lnTo>
                  <a:lnTo>
                    <a:pt x="432" y="124"/>
                  </a:lnTo>
                  <a:lnTo>
                    <a:pt x="502" y="157"/>
                  </a:lnTo>
                  <a:lnTo>
                    <a:pt x="574" y="184"/>
                  </a:lnTo>
                  <a:lnTo>
                    <a:pt x="647" y="207"/>
                  </a:lnTo>
                  <a:lnTo>
                    <a:pt x="722" y="225"/>
                  </a:lnTo>
                  <a:lnTo>
                    <a:pt x="798" y="238"/>
                  </a:lnTo>
                  <a:lnTo>
                    <a:pt x="877" y="246"/>
                  </a:lnTo>
                  <a:lnTo>
                    <a:pt x="955" y="248"/>
                  </a:lnTo>
                  <a:lnTo>
                    <a:pt x="1034" y="246"/>
                  </a:lnTo>
                  <a:lnTo>
                    <a:pt x="1111" y="238"/>
                  </a:lnTo>
                  <a:lnTo>
                    <a:pt x="1188" y="225"/>
                  </a:lnTo>
                  <a:lnTo>
                    <a:pt x="1263" y="206"/>
                  </a:lnTo>
                  <a:lnTo>
                    <a:pt x="1337" y="184"/>
                  </a:lnTo>
                  <a:lnTo>
                    <a:pt x="1409" y="157"/>
                  </a:lnTo>
                  <a:lnTo>
                    <a:pt x="1480" y="123"/>
                  </a:lnTo>
                  <a:lnTo>
                    <a:pt x="1547" y="87"/>
                  </a:lnTo>
                  <a:lnTo>
                    <a:pt x="1584" y="122"/>
                  </a:lnTo>
                  <a:lnTo>
                    <a:pt x="1635" y="172"/>
                  </a:lnTo>
                  <a:lnTo>
                    <a:pt x="1916" y="454"/>
                  </a:lnTo>
                  <a:lnTo>
                    <a:pt x="1916" y="542"/>
                  </a:lnTo>
                  <a:lnTo>
                    <a:pt x="0" y="542"/>
                  </a:lnTo>
                  <a:lnTo>
                    <a:pt x="0" y="273"/>
                  </a:lnTo>
                  <a:lnTo>
                    <a:pt x="2" y="245"/>
                  </a:lnTo>
                  <a:lnTo>
                    <a:pt x="9" y="217"/>
                  </a:lnTo>
                  <a:lnTo>
                    <a:pt x="19" y="192"/>
                  </a:lnTo>
                  <a:lnTo>
                    <a:pt x="32" y="168"/>
                  </a:lnTo>
                  <a:lnTo>
                    <a:pt x="50" y="145"/>
                  </a:lnTo>
                  <a:lnTo>
                    <a:pt x="70" y="126"/>
                  </a:lnTo>
                  <a:lnTo>
                    <a:pt x="125" y="81"/>
                  </a:lnTo>
                  <a:lnTo>
                    <a:pt x="181" y="3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0" name="Freeform 65"/>
            <p:cNvSpPr/>
            <p:nvPr/>
          </p:nvSpPr>
          <p:spPr bwMode="auto">
            <a:xfrm>
              <a:off x="7319403" y="3834938"/>
              <a:ext cx="96129" cy="158401"/>
            </a:xfrm>
            <a:custGeom>
              <a:avLst/>
              <a:gdLst>
                <a:gd name="T0" fmla="*/ 355 w 794"/>
                <a:gd name="T1" fmla="*/ 0 h 1308"/>
                <a:gd name="T2" fmla="*/ 440 w 794"/>
                <a:gd name="T3" fmla="*/ 0 h 1308"/>
                <a:gd name="T4" fmla="*/ 487 w 794"/>
                <a:gd name="T5" fmla="*/ 3 h 1308"/>
                <a:gd name="T6" fmla="*/ 534 w 794"/>
                <a:gd name="T7" fmla="*/ 13 h 1308"/>
                <a:gd name="T8" fmla="*/ 578 w 794"/>
                <a:gd name="T9" fmla="*/ 28 h 1308"/>
                <a:gd name="T10" fmla="*/ 619 w 794"/>
                <a:gd name="T11" fmla="*/ 49 h 1308"/>
                <a:gd name="T12" fmla="*/ 657 w 794"/>
                <a:gd name="T13" fmla="*/ 74 h 1308"/>
                <a:gd name="T14" fmla="*/ 691 w 794"/>
                <a:gd name="T15" fmla="*/ 104 h 1308"/>
                <a:gd name="T16" fmla="*/ 721 w 794"/>
                <a:gd name="T17" fmla="*/ 138 h 1308"/>
                <a:gd name="T18" fmla="*/ 746 w 794"/>
                <a:gd name="T19" fmla="*/ 176 h 1308"/>
                <a:gd name="T20" fmla="*/ 766 w 794"/>
                <a:gd name="T21" fmla="*/ 217 h 1308"/>
                <a:gd name="T22" fmla="*/ 782 w 794"/>
                <a:gd name="T23" fmla="*/ 261 h 1308"/>
                <a:gd name="T24" fmla="*/ 790 w 794"/>
                <a:gd name="T25" fmla="*/ 307 h 1308"/>
                <a:gd name="T26" fmla="*/ 794 w 794"/>
                <a:gd name="T27" fmla="*/ 356 h 1308"/>
                <a:gd name="T28" fmla="*/ 794 w 794"/>
                <a:gd name="T29" fmla="*/ 749 h 1308"/>
                <a:gd name="T30" fmla="*/ 792 w 794"/>
                <a:gd name="T31" fmla="*/ 780 h 1308"/>
                <a:gd name="T32" fmla="*/ 784 w 794"/>
                <a:gd name="T33" fmla="*/ 807 h 1308"/>
                <a:gd name="T34" fmla="*/ 772 w 794"/>
                <a:gd name="T35" fmla="*/ 834 h 1308"/>
                <a:gd name="T36" fmla="*/ 756 w 794"/>
                <a:gd name="T37" fmla="*/ 858 h 1308"/>
                <a:gd name="T38" fmla="*/ 737 w 794"/>
                <a:gd name="T39" fmla="*/ 879 h 1308"/>
                <a:gd name="T40" fmla="*/ 714 w 794"/>
                <a:gd name="T41" fmla="*/ 897 h 1308"/>
                <a:gd name="T42" fmla="*/ 714 w 794"/>
                <a:gd name="T43" fmla="*/ 1231 h 1308"/>
                <a:gd name="T44" fmla="*/ 656 w 794"/>
                <a:gd name="T45" fmla="*/ 1258 h 1308"/>
                <a:gd name="T46" fmla="*/ 592 w 794"/>
                <a:gd name="T47" fmla="*/ 1279 h 1308"/>
                <a:gd name="T48" fmla="*/ 528 w 794"/>
                <a:gd name="T49" fmla="*/ 1296 h 1308"/>
                <a:gd name="T50" fmla="*/ 462 w 794"/>
                <a:gd name="T51" fmla="*/ 1305 h 1308"/>
                <a:gd name="T52" fmla="*/ 394 w 794"/>
                <a:gd name="T53" fmla="*/ 1308 h 1308"/>
                <a:gd name="T54" fmla="*/ 328 w 794"/>
                <a:gd name="T55" fmla="*/ 1305 h 1308"/>
                <a:gd name="T56" fmla="*/ 263 w 794"/>
                <a:gd name="T57" fmla="*/ 1296 h 1308"/>
                <a:gd name="T58" fmla="*/ 200 w 794"/>
                <a:gd name="T59" fmla="*/ 1280 h 1308"/>
                <a:gd name="T60" fmla="*/ 138 w 794"/>
                <a:gd name="T61" fmla="*/ 1258 h 1308"/>
                <a:gd name="T62" fmla="*/ 79 w 794"/>
                <a:gd name="T63" fmla="*/ 1232 h 1308"/>
                <a:gd name="T64" fmla="*/ 79 w 794"/>
                <a:gd name="T65" fmla="*/ 896 h 1308"/>
                <a:gd name="T66" fmla="*/ 57 w 794"/>
                <a:gd name="T67" fmla="*/ 878 h 1308"/>
                <a:gd name="T68" fmla="*/ 37 w 794"/>
                <a:gd name="T69" fmla="*/ 857 h 1308"/>
                <a:gd name="T70" fmla="*/ 22 w 794"/>
                <a:gd name="T71" fmla="*/ 834 h 1308"/>
                <a:gd name="T72" fmla="*/ 10 w 794"/>
                <a:gd name="T73" fmla="*/ 807 h 1308"/>
                <a:gd name="T74" fmla="*/ 3 w 794"/>
                <a:gd name="T75" fmla="*/ 778 h 1308"/>
                <a:gd name="T76" fmla="*/ 0 w 794"/>
                <a:gd name="T77" fmla="*/ 749 h 1308"/>
                <a:gd name="T78" fmla="*/ 0 w 794"/>
                <a:gd name="T79" fmla="*/ 355 h 1308"/>
                <a:gd name="T80" fmla="*/ 3 w 794"/>
                <a:gd name="T81" fmla="*/ 306 h 1308"/>
                <a:gd name="T82" fmla="*/ 13 w 794"/>
                <a:gd name="T83" fmla="*/ 261 h 1308"/>
                <a:gd name="T84" fmla="*/ 28 w 794"/>
                <a:gd name="T85" fmla="*/ 217 h 1308"/>
                <a:gd name="T86" fmla="*/ 48 w 794"/>
                <a:gd name="T87" fmla="*/ 176 h 1308"/>
                <a:gd name="T88" fmla="*/ 74 w 794"/>
                <a:gd name="T89" fmla="*/ 138 h 1308"/>
                <a:gd name="T90" fmla="*/ 104 w 794"/>
                <a:gd name="T91" fmla="*/ 104 h 1308"/>
                <a:gd name="T92" fmla="*/ 138 w 794"/>
                <a:gd name="T93" fmla="*/ 74 h 1308"/>
                <a:gd name="T94" fmla="*/ 175 w 794"/>
                <a:gd name="T95" fmla="*/ 49 h 1308"/>
                <a:gd name="T96" fmla="*/ 216 w 794"/>
                <a:gd name="T97" fmla="*/ 28 h 1308"/>
                <a:gd name="T98" fmla="*/ 261 w 794"/>
                <a:gd name="T99" fmla="*/ 13 h 1308"/>
                <a:gd name="T100" fmla="*/ 307 w 794"/>
                <a:gd name="T101" fmla="*/ 3 h 1308"/>
                <a:gd name="T102" fmla="*/ 355 w 794"/>
                <a:gd name="T103" fmla="*/ 0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4" h="1308">
                  <a:moveTo>
                    <a:pt x="355" y="0"/>
                  </a:moveTo>
                  <a:lnTo>
                    <a:pt x="440" y="0"/>
                  </a:lnTo>
                  <a:lnTo>
                    <a:pt x="487" y="3"/>
                  </a:lnTo>
                  <a:lnTo>
                    <a:pt x="534" y="13"/>
                  </a:lnTo>
                  <a:lnTo>
                    <a:pt x="578" y="28"/>
                  </a:lnTo>
                  <a:lnTo>
                    <a:pt x="619" y="49"/>
                  </a:lnTo>
                  <a:lnTo>
                    <a:pt x="657" y="74"/>
                  </a:lnTo>
                  <a:lnTo>
                    <a:pt x="691" y="104"/>
                  </a:lnTo>
                  <a:lnTo>
                    <a:pt x="721" y="138"/>
                  </a:lnTo>
                  <a:lnTo>
                    <a:pt x="746" y="176"/>
                  </a:lnTo>
                  <a:lnTo>
                    <a:pt x="766" y="217"/>
                  </a:lnTo>
                  <a:lnTo>
                    <a:pt x="782" y="261"/>
                  </a:lnTo>
                  <a:lnTo>
                    <a:pt x="790" y="307"/>
                  </a:lnTo>
                  <a:lnTo>
                    <a:pt x="794" y="356"/>
                  </a:lnTo>
                  <a:lnTo>
                    <a:pt x="794" y="749"/>
                  </a:lnTo>
                  <a:lnTo>
                    <a:pt x="792" y="780"/>
                  </a:lnTo>
                  <a:lnTo>
                    <a:pt x="784" y="807"/>
                  </a:lnTo>
                  <a:lnTo>
                    <a:pt x="772" y="834"/>
                  </a:lnTo>
                  <a:lnTo>
                    <a:pt x="756" y="858"/>
                  </a:lnTo>
                  <a:lnTo>
                    <a:pt x="737" y="879"/>
                  </a:lnTo>
                  <a:lnTo>
                    <a:pt x="714" y="897"/>
                  </a:lnTo>
                  <a:lnTo>
                    <a:pt x="714" y="1231"/>
                  </a:lnTo>
                  <a:lnTo>
                    <a:pt x="656" y="1258"/>
                  </a:lnTo>
                  <a:lnTo>
                    <a:pt x="592" y="1279"/>
                  </a:lnTo>
                  <a:lnTo>
                    <a:pt x="528" y="1296"/>
                  </a:lnTo>
                  <a:lnTo>
                    <a:pt x="462" y="1305"/>
                  </a:lnTo>
                  <a:lnTo>
                    <a:pt x="394" y="1308"/>
                  </a:lnTo>
                  <a:lnTo>
                    <a:pt x="328" y="1305"/>
                  </a:lnTo>
                  <a:lnTo>
                    <a:pt x="263" y="1296"/>
                  </a:lnTo>
                  <a:lnTo>
                    <a:pt x="200" y="1280"/>
                  </a:lnTo>
                  <a:lnTo>
                    <a:pt x="138" y="1258"/>
                  </a:lnTo>
                  <a:lnTo>
                    <a:pt x="79" y="1232"/>
                  </a:lnTo>
                  <a:lnTo>
                    <a:pt x="79" y="896"/>
                  </a:lnTo>
                  <a:lnTo>
                    <a:pt x="57" y="878"/>
                  </a:lnTo>
                  <a:lnTo>
                    <a:pt x="37" y="857"/>
                  </a:lnTo>
                  <a:lnTo>
                    <a:pt x="22" y="834"/>
                  </a:lnTo>
                  <a:lnTo>
                    <a:pt x="10" y="807"/>
                  </a:lnTo>
                  <a:lnTo>
                    <a:pt x="3" y="778"/>
                  </a:lnTo>
                  <a:lnTo>
                    <a:pt x="0" y="749"/>
                  </a:lnTo>
                  <a:lnTo>
                    <a:pt x="0" y="355"/>
                  </a:lnTo>
                  <a:lnTo>
                    <a:pt x="3" y="306"/>
                  </a:lnTo>
                  <a:lnTo>
                    <a:pt x="13" y="261"/>
                  </a:lnTo>
                  <a:lnTo>
                    <a:pt x="28" y="217"/>
                  </a:lnTo>
                  <a:lnTo>
                    <a:pt x="48" y="176"/>
                  </a:lnTo>
                  <a:lnTo>
                    <a:pt x="74" y="138"/>
                  </a:lnTo>
                  <a:lnTo>
                    <a:pt x="104" y="104"/>
                  </a:lnTo>
                  <a:lnTo>
                    <a:pt x="138" y="74"/>
                  </a:lnTo>
                  <a:lnTo>
                    <a:pt x="175" y="49"/>
                  </a:lnTo>
                  <a:lnTo>
                    <a:pt x="216" y="28"/>
                  </a:lnTo>
                  <a:lnTo>
                    <a:pt x="261" y="13"/>
                  </a:lnTo>
                  <a:lnTo>
                    <a:pt x="307" y="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1" name="Freeform 66"/>
            <p:cNvSpPr/>
            <p:nvPr/>
          </p:nvSpPr>
          <p:spPr bwMode="auto">
            <a:xfrm>
              <a:off x="7486872" y="3834938"/>
              <a:ext cx="100966" cy="209791"/>
            </a:xfrm>
            <a:custGeom>
              <a:avLst/>
              <a:gdLst>
                <a:gd name="T0" fmla="*/ 0 w 837"/>
                <a:gd name="T1" fmla="*/ 0 h 1735"/>
                <a:gd name="T2" fmla="*/ 69 w 837"/>
                <a:gd name="T3" fmla="*/ 0 h 1735"/>
                <a:gd name="T4" fmla="*/ 113 w 837"/>
                <a:gd name="T5" fmla="*/ 3 h 1735"/>
                <a:gd name="T6" fmla="*/ 155 w 837"/>
                <a:gd name="T7" fmla="*/ 12 h 1735"/>
                <a:gd name="T8" fmla="*/ 195 w 837"/>
                <a:gd name="T9" fmla="*/ 28 h 1735"/>
                <a:gd name="T10" fmla="*/ 232 w 837"/>
                <a:gd name="T11" fmla="*/ 48 h 1735"/>
                <a:gd name="T12" fmla="*/ 265 w 837"/>
                <a:gd name="T13" fmla="*/ 73 h 1735"/>
                <a:gd name="T14" fmla="*/ 294 w 837"/>
                <a:gd name="T15" fmla="*/ 102 h 1735"/>
                <a:gd name="T16" fmla="*/ 319 w 837"/>
                <a:gd name="T17" fmla="*/ 135 h 1735"/>
                <a:gd name="T18" fmla="*/ 339 w 837"/>
                <a:gd name="T19" fmla="*/ 172 h 1735"/>
                <a:gd name="T20" fmla="*/ 354 w 837"/>
                <a:gd name="T21" fmla="*/ 211 h 1735"/>
                <a:gd name="T22" fmla="*/ 363 w 837"/>
                <a:gd name="T23" fmla="*/ 253 h 1735"/>
                <a:gd name="T24" fmla="*/ 367 w 837"/>
                <a:gd name="T25" fmla="*/ 298 h 1735"/>
                <a:gd name="T26" fmla="*/ 367 w 837"/>
                <a:gd name="T27" fmla="*/ 627 h 1735"/>
                <a:gd name="T28" fmla="*/ 363 w 837"/>
                <a:gd name="T29" fmla="*/ 657 h 1735"/>
                <a:gd name="T30" fmla="*/ 354 w 837"/>
                <a:gd name="T31" fmla="*/ 686 h 1735"/>
                <a:gd name="T32" fmla="*/ 341 w 837"/>
                <a:gd name="T33" fmla="*/ 711 h 1735"/>
                <a:gd name="T34" fmla="*/ 322 w 837"/>
                <a:gd name="T35" fmla="*/ 733 h 1735"/>
                <a:gd name="T36" fmla="*/ 300 w 837"/>
                <a:gd name="T37" fmla="*/ 751 h 1735"/>
                <a:gd name="T38" fmla="*/ 300 w 837"/>
                <a:gd name="T39" fmla="*/ 1069 h 1735"/>
                <a:gd name="T40" fmla="*/ 300 w 837"/>
                <a:gd name="T41" fmla="*/ 1074 h 1735"/>
                <a:gd name="T42" fmla="*/ 302 w 837"/>
                <a:gd name="T43" fmla="*/ 1077 h 1735"/>
                <a:gd name="T44" fmla="*/ 305 w 837"/>
                <a:gd name="T45" fmla="*/ 1080 h 1735"/>
                <a:gd name="T46" fmla="*/ 308 w 837"/>
                <a:gd name="T47" fmla="*/ 1082 h 1735"/>
                <a:gd name="T48" fmla="*/ 320 w 837"/>
                <a:gd name="T49" fmla="*/ 1089 h 1735"/>
                <a:gd name="T50" fmla="*/ 338 w 837"/>
                <a:gd name="T51" fmla="*/ 1098 h 1735"/>
                <a:gd name="T52" fmla="*/ 359 w 837"/>
                <a:gd name="T53" fmla="*/ 1109 h 1735"/>
                <a:gd name="T54" fmla="*/ 385 w 837"/>
                <a:gd name="T55" fmla="*/ 1123 h 1735"/>
                <a:gd name="T56" fmla="*/ 414 w 837"/>
                <a:gd name="T57" fmla="*/ 1139 h 1735"/>
                <a:gd name="T58" fmla="*/ 447 w 837"/>
                <a:gd name="T59" fmla="*/ 1158 h 1735"/>
                <a:gd name="T60" fmla="*/ 483 w 837"/>
                <a:gd name="T61" fmla="*/ 1179 h 1735"/>
                <a:gd name="T62" fmla="*/ 521 w 837"/>
                <a:gd name="T63" fmla="*/ 1202 h 1735"/>
                <a:gd name="T64" fmla="*/ 561 w 837"/>
                <a:gd name="T65" fmla="*/ 1227 h 1735"/>
                <a:gd name="T66" fmla="*/ 603 w 837"/>
                <a:gd name="T67" fmla="*/ 1255 h 1735"/>
                <a:gd name="T68" fmla="*/ 646 w 837"/>
                <a:gd name="T69" fmla="*/ 1285 h 1735"/>
                <a:gd name="T70" fmla="*/ 689 w 837"/>
                <a:gd name="T71" fmla="*/ 1316 h 1735"/>
                <a:gd name="T72" fmla="*/ 734 w 837"/>
                <a:gd name="T73" fmla="*/ 1349 h 1735"/>
                <a:gd name="T74" fmla="*/ 778 w 837"/>
                <a:gd name="T75" fmla="*/ 1384 h 1735"/>
                <a:gd name="T76" fmla="*/ 798 w 837"/>
                <a:gd name="T77" fmla="*/ 1404 h 1735"/>
                <a:gd name="T78" fmla="*/ 814 w 837"/>
                <a:gd name="T79" fmla="*/ 1427 h 1735"/>
                <a:gd name="T80" fmla="*/ 827 w 837"/>
                <a:gd name="T81" fmla="*/ 1453 h 1735"/>
                <a:gd name="T82" fmla="*/ 833 w 837"/>
                <a:gd name="T83" fmla="*/ 1480 h 1735"/>
                <a:gd name="T84" fmla="*/ 837 w 837"/>
                <a:gd name="T85" fmla="*/ 1509 h 1735"/>
                <a:gd name="T86" fmla="*/ 837 w 837"/>
                <a:gd name="T87" fmla="*/ 1735 h 1735"/>
                <a:gd name="T88" fmla="*/ 543 w 837"/>
                <a:gd name="T89" fmla="*/ 1735 h 1735"/>
                <a:gd name="T90" fmla="*/ 11 w 837"/>
                <a:gd name="T91" fmla="*/ 1204 h 1735"/>
                <a:gd name="T92" fmla="*/ 51 w 837"/>
                <a:gd name="T93" fmla="*/ 1130 h 1735"/>
                <a:gd name="T94" fmla="*/ 86 w 837"/>
                <a:gd name="T95" fmla="*/ 1055 h 1735"/>
                <a:gd name="T96" fmla="*/ 115 w 837"/>
                <a:gd name="T97" fmla="*/ 977 h 1735"/>
                <a:gd name="T98" fmla="*/ 139 w 837"/>
                <a:gd name="T99" fmla="*/ 898 h 1735"/>
                <a:gd name="T100" fmla="*/ 156 w 837"/>
                <a:gd name="T101" fmla="*/ 816 h 1735"/>
                <a:gd name="T102" fmla="*/ 167 w 837"/>
                <a:gd name="T103" fmla="*/ 734 h 1735"/>
                <a:gd name="T104" fmla="*/ 173 w 837"/>
                <a:gd name="T105" fmla="*/ 650 h 1735"/>
                <a:gd name="T106" fmla="*/ 173 w 837"/>
                <a:gd name="T107" fmla="*/ 566 h 1735"/>
                <a:gd name="T108" fmla="*/ 166 w 837"/>
                <a:gd name="T109" fmla="*/ 480 h 1735"/>
                <a:gd name="T110" fmla="*/ 154 w 837"/>
                <a:gd name="T111" fmla="*/ 395 h 1735"/>
                <a:gd name="T112" fmla="*/ 135 w 837"/>
                <a:gd name="T113" fmla="*/ 312 h 1735"/>
                <a:gd name="T114" fmla="*/ 110 w 837"/>
                <a:gd name="T115" fmla="*/ 230 h 1735"/>
                <a:gd name="T116" fmla="*/ 79 w 837"/>
                <a:gd name="T117" fmla="*/ 152 h 1735"/>
                <a:gd name="T118" fmla="*/ 42 w 837"/>
                <a:gd name="T119" fmla="*/ 74 h 1735"/>
                <a:gd name="T120" fmla="*/ 0 w 837"/>
                <a:gd name="T12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1735">
                  <a:moveTo>
                    <a:pt x="0" y="0"/>
                  </a:moveTo>
                  <a:lnTo>
                    <a:pt x="69" y="0"/>
                  </a:lnTo>
                  <a:lnTo>
                    <a:pt x="113" y="3"/>
                  </a:lnTo>
                  <a:lnTo>
                    <a:pt x="155" y="12"/>
                  </a:lnTo>
                  <a:lnTo>
                    <a:pt x="195" y="28"/>
                  </a:lnTo>
                  <a:lnTo>
                    <a:pt x="232" y="48"/>
                  </a:lnTo>
                  <a:lnTo>
                    <a:pt x="265" y="73"/>
                  </a:lnTo>
                  <a:lnTo>
                    <a:pt x="294" y="102"/>
                  </a:lnTo>
                  <a:lnTo>
                    <a:pt x="319" y="135"/>
                  </a:lnTo>
                  <a:lnTo>
                    <a:pt x="339" y="172"/>
                  </a:lnTo>
                  <a:lnTo>
                    <a:pt x="354" y="211"/>
                  </a:lnTo>
                  <a:lnTo>
                    <a:pt x="363" y="253"/>
                  </a:lnTo>
                  <a:lnTo>
                    <a:pt x="367" y="298"/>
                  </a:lnTo>
                  <a:lnTo>
                    <a:pt x="367" y="627"/>
                  </a:lnTo>
                  <a:lnTo>
                    <a:pt x="363" y="657"/>
                  </a:lnTo>
                  <a:lnTo>
                    <a:pt x="354" y="686"/>
                  </a:lnTo>
                  <a:lnTo>
                    <a:pt x="341" y="711"/>
                  </a:lnTo>
                  <a:lnTo>
                    <a:pt x="322" y="733"/>
                  </a:lnTo>
                  <a:lnTo>
                    <a:pt x="300" y="751"/>
                  </a:lnTo>
                  <a:lnTo>
                    <a:pt x="300" y="1069"/>
                  </a:lnTo>
                  <a:lnTo>
                    <a:pt x="300" y="1074"/>
                  </a:lnTo>
                  <a:lnTo>
                    <a:pt x="302" y="1077"/>
                  </a:lnTo>
                  <a:lnTo>
                    <a:pt x="305" y="1080"/>
                  </a:lnTo>
                  <a:lnTo>
                    <a:pt x="308" y="1082"/>
                  </a:lnTo>
                  <a:lnTo>
                    <a:pt x="320" y="1089"/>
                  </a:lnTo>
                  <a:lnTo>
                    <a:pt x="338" y="1098"/>
                  </a:lnTo>
                  <a:lnTo>
                    <a:pt x="359" y="1109"/>
                  </a:lnTo>
                  <a:lnTo>
                    <a:pt x="385" y="1123"/>
                  </a:lnTo>
                  <a:lnTo>
                    <a:pt x="414" y="1139"/>
                  </a:lnTo>
                  <a:lnTo>
                    <a:pt x="447" y="1158"/>
                  </a:lnTo>
                  <a:lnTo>
                    <a:pt x="483" y="1179"/>
                  </a:lnTo>
                  <a:lnTo>
                    <a:pt x="521" y="1202"/>
                  </a:lnTo>
                  <a:lnTo>
                    <a:pt x="561" y="1227"/>
                  </a:lnTo>
                  <a:lnTo>
                    <a:pt x="603" y="1255"/>
                  </a:lnTo>
                  <a:lnTo>
                    <a:pt x="646" y="1285"/>
                  </a:lnTo>
                  <a:lnTo>
                    <a:pt x="689" y="1316"/>
                  </a:lnTo>
                  <a:lnTo>
                    <a:pt x="734" y="1349"/>
                  </a:lnTo>
                  <a:lnTo>
                    <a:pt x="778" y="1384"/>
                  </a:lnTo>
                  <a:lnTo>
                    <a:pt x="798" y="1404"/>
                  </a:lnTo>
                  <a:lnTo>
                    <a:pt x="814" y="1427"/>
                  </a:lnTo>
                  <a:lnTo>
                    <a:pt x="827" y="1453"/>
                  </a:lnTo>
                  <a:lnTo>
                    <a:pt x="833" y="1480"/>
                  </a:lnTo>
                  <a:lnTo>
                    <a:pt x="837" y="1509"/>
                  </a:lnTo>
                  <a:lnTo>
                    <a:pt x="837" y="1735"/>
                  </a:lnTo>
                  <a:lnTo>
                    <a:pt x="543" y="1735"/>
                  </a:lnTo>
                  <a:lnTo>
                    <a:pt x="11" y="1204"/>
                  </a:lnTo>
                  <a:lnTo>
                    <a:pt x="51" y="1130"/>
                  </a:lnTo>
                  <a:lnTo>
                    <a:pt x="86" y="1055"/>
                  </a:lnTo>
                  <a:lnTo>
                    <a:pt x="115" y="977"/>
                  </a:lnTo>
                  <a:lnTo>
                    <a:pt x="139" y="898"/>
                  </a:lnTo>
                  <a:lnTo>
                    <a:pt x="156" y="816"/>
                  </a:lnTo>
                  <a:lnTo>
                    <a:pt x="167" y="734"/>
                  </a:lnTo>
                  <a:lnTo>
                    <a:pt x="173" y="650"/>
                  </a:lnTo>
                  <a:lnTo>
                    <a:pt x="173" y="566"/>
                  </a:lnTo>
                  <a:lnTo>
                    <a:pt x="166" y="480"/>
                  </a:lnTo>
                  <a:lnTo>
                    <a:pt x="154" y="395"/>
                  </a:lnTo>
                  <a:lnTo>
                    <a:pt x="135" y="312"/>
                  </a:lnTo>
                  <a:lnTo>
                    <a:pt x="110" y="230"/>
                  </a:lnTo>
                  <a:lnTo>
                    <a:pt x="79" y="152"/>
                  </a:lnTo>
                  <a:lnTo>
                    <a:pt x="42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2" name="Freeform 67"/>
            <p:cNvSpPr>
              <a:spLocks noEditPoints="1"/>
            </p:cNvSpPr>
            <p:nvPr/>
          </p:nvSpPr>
          <p:spPr bwMode="auto">
            <a:xfrm>
              <a:off x="7244434" y="3786571"/>
              <a:ext cx="317407" cy="316802"/>
            </a:xfrm>
            <a:custGeom>
              <a:avLst/>
              <a:gdLst>
                <a:gd name="T0" fmla="*/ 821 w 2625"/>
                <a:gd name="T1" fmla="*/ 192 h 2623"/>
                <a:gd name="T2" fmla="*/ 578 w 2625"/>
                <a:gd name="T3" fmla="*/ 290 h 2623"/>
                <a:gd name="T4" fmla="*/ 370 w 2625"/>
                <a:gd name="T5" fmla="*/ 467 h 2623"/>
                <a:gd name="T6" fmla="*/ 230 w 2625"/>
                <a:gd name="T7" fmla="*/ 696 h 2623"/>
                <a:gd name="T8" fmla="*/ 172 w 2625"/>
                <a:gd name="T9" fmla="*/ 948 h 2623"/>
                <a:gd name="T10" fmla="*/ 192 w 2625"/>
                <a:gd name="T11" fmla="*/ 1207 h 2623"/>
                <a:gd name="T12" fmla="*/ 290 w 2625"/>
                <a:gd name="T13" fmla="*/ 1450 h 2623"/>
                <a:gd name="T14" fmla="*/ 467 w 2625"/>
                <a:gd name="T15" fmla="*/ 1658 h 2623"/>
                <a:gd name="T16" fmla="*/ 696 w 2625"/>
                <a:gd name="T17" fmla="*/ 1796 h 2623"/>
                <a:gd name="T18" fmla="*/ 949 w 2625"/>
                <a:gd name="T19" fmla="*/ 1855 h 2623"/>
                <a:gd name="T20" fmla="*/ 1207 w 2625"/>
                <a:gd name="T21" fmla="*/ 1836 h 2623"/>
                <a:gd name="T22" fmla="*/ 1450 w 2625"/>
                <a:gd name="T23" fmla="*/ 1737 h 2623"/>
                <a:gd name="T24" fmla="*/ 1658 w 2625"/>
                <a:gd name="T25" fmla="*/ 1560 h 2623"/>
                <a:gd name="T26" fmla="*/ 1797 w 2625"/>
                <a:gd name="T27" fmla="*/ 1331 h 2623"/>
                <a:gd name="T28" fmla="*/ 1856 w 2625"/>
                <a:gd name="T29" fmla="*/ 1078 h 2623"/>
                <a:gd name="T30" fmla="*/ 1836 w 2625"/>
                <a:gd name="T31" fmla="*/ 820 h 2623"/>
                <a:gd name="T32" fmla="*/ 1738 w 2625"/>
                <a:gd name="T33" fmla="*/ 577 h 2623"/>
                <a:gd name="T34" fmla="*/ 1561 w 2625"/>
                <a:gd name="T35" fmla="*/ 369 h 2623"/>
                <a:gd name="T36" fmla="*/ 1332 w 2625"/>
                <a:gd name="T37" fmla="*/ 231 h 2623"/>
                <a:gd name="T38" fmla="*/ 1079 w 2625"/>
                <a:gd name="T39" fmla="*/ 172 h 2623"/>
                <a:gd name="T40" fmla="*/ 1155 w 2625"/>
                <a:gd name="T41" fmla="*/ 9 h 2623"/>
                <a:gd name="T42" fmla="*/ 1428 w 2625"/>
                <a:gd name="T43" fmla="*/ 88 h 2623"/>
                <a:gd name="T44" fmla="*/ 1675 w 2625"/>
                <a:gd name="T45" fmla="*/ 245 h 2623"/>
                <a:gd name="T46" fmla="*/ 1876 w 2625"/>
                <a:gd name="T47" fmla="*/ 480 h 2623"/>
                <a:gd name="T48" fmla="*/ 1995 w 2625"/>
                <a:gd name="T49" fmla="*/ 755 h 2623"/>
                <a:gd name="T50" fmla="*/ 2028 w 2625"/>
                <a:gd name="T51" fmla="*/ 1048 h 2623"/>
                <a:gd name="T52" fmla="*/ 1975 w 2625"/>
                <a:gd name="T53" fmla="*/ 1339 h 2623"/>
                <a:gd name="T54" fmla="*/ 1836 w 2625"/>
                <a:gd name="T55" fmla="*/ 1606 h 2623"/>
                <a:gd name="T56" fmla="*/ 1928 w 2625"/>
                <a:gd name="T57" fmla="*/ 1728 h 2623"/>
                <a:gd name="T58" fmla="*/ 2602 w 2625"/>
                <a:gd name="T59" fmla="*/ 2405 h 2623"/>
                <a:gd name="T60" fmla="*/ 2622 w 2625"/>
                <a:gd name="T61" fmla="*/ 2509 h 2623"/>
                <a:gd name="T62" fmla="*/ 2562 w 2625"/>
                <a:gd name="T63" fmla="*/ 2600 h 2623"/>
                <a:gd name="T64" fmla="*/ 2458 w 2625"/>
                <a:gd name="T65" fmla="*/ 2621 h 2623"/>
                <a:gd name="T66" fmla="*/ 1798 w 2625"/>
                <a:gd name="T67" fmla="*/ 1994 h 2623"/>
                <a:gd name="T68" fmla="*/ 1669 w 2625"/>
                <a:gd name="T69" fmla="*/ 1787 h 2623"/>
                <a:gd name="T70" fmla="*/ 1424 w 2625"/>
                <a:gd name="T71" fmla="*/ 1940 h 2623"/>
                <a:gd name="T72" fmla="*/ 1154 w 2625"/>
                <a:gd name="T73" fmla="*/ 2017 h 2623"/>
                <a:gd name="T74" fmla="*/ 873 w 2625"/>
                <a:gd name="T75" fmla="*/ 2016 h 2623"/>
                <a:gd name="T76" fmla="*/ 600 w 2625"/>
                <a:gd name="T77" fmla="*/ 1938 h 2623"/>
                <a:gd name="T78" fmla="*/ 352 w 2625"/>
                <a:gd name="T79" fmla="*/ 1781 h 2623"/>
                <a:gd name="T80" fmla="*/ 152 w 2625"/>
                <a:gd name="T81" fmla="*/ 1546 h 2623"/>
                <a:gd name="T82" fmla="*/ 34 w 2625"/>
                <a:gd name="T83" fmla="*/ 1270 h 2623"/>
                <a:gd name="T84" fmla="*/ 0 w 2625"/>
                <a:gd name="T85" fmla="*/ 976 h 2623"/>
                <a:gd name="T86" fmla="*/ 55 w 2625"/>
                <a:gd name="T87" fmla="*/ 684 h 2623"/>
                <a:gd name="T88" fmla="*/ 195 w 2625"/>
                <a:gd name="T89" fmla="*/ 415 h 2623"/>
                <a:gd name="T90" fmla="*/ 411 w 2625"/>
                <a:gd name="T91" fmla="*/ 198 h 2623"/>
                <a:gd name="T92" fmla="*/ 666 w 2625"/>
                <a:gd name="T93" fmla="*/ 61 h 2623"/>
                <a:gd name="T94" fmla="*/ 944 w 2625"/>
                <a:gd name="T95" fmla="*/ 2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5" h="2623">
                  <a:moveTo>
                    <a:pt x="1013" y="169"/>
                  </a:moveTo>
                  <a:lnTo>
                    <a:pt x="949" y="172"/>
                  </a:lnTo>
                  <a:lnTo>
                    <a:pt x="885" y="179"/>
                  </a:lnTo>
                  <a:lnTo>
                    <a:pt x="821" y="192"/>
                  </a:lnTo>
                  <a:lnTo>
                    <a:pt x="758" y="209"/>
                  </a:lnTo>
                  <a:lnTo>
                    <a:pt x="696" y="231"/>
                  </a:lnTo>
                  <a:lnTo>
                    <a:pt x="636" y="258"/>
                  </a:lnTo>
                  <a:lnTo>
                    <a:pt x="578" y="290"/>
                  </a:lnTo>
                  <a:lnTo>
                    <a:pt x="521" y="327"/>
                  </a:lnTo>
                  <a:lnTo>
                    <a:pt x="467" y="369"/>
                  </a:lnTo>
                  <a:lnTo>
                    <a:pt x="416" y="417"/>
                  </a:lnTo>
                  <a:lnTo>
                    <a:pt x="370" y="467"/>
                  </a:lnTo>
                  <a:lnTo>
                    <a:pt x="328" y="522"/>
                  </a:lnTo>
                  <a:lnTo>
                    <a:pt x="290" y="577"/>
                  </a:lnTo>
                  <a:lnTo>
                    <a:pt x="258" y="635"/>
                  </a:lnTo>
                  <a:lnTo>
                    <a:pt x="230" y="696"/>
                  </a:lnTo>
                  <a:lnTo>
                    <a:pt x="208" y="757"/>
                  </a:lnTo>
                  <a:lnTo>
                    <a:pt x="192" y="820"/>
                  </a:lnTo>
                  <a:lnTo>
                    <a:pt x="178" y="884"/>
                  </a:lnTo>
                  <a:lnTo>
                    <a:pt x="172" y="948"/>
                  </a:lnTo>
                  <a:lnTo>
                    <a:pt x="168" y="1014"/>
                  </a:lnTo>
                  <a:lnTo>
                    <a:pt x="172" y="1079"/>
                  </a:lnTo>
                  <a:lnTo>
                    <a:pt x="178" y="1143"/>
                  </a:lnTo>
                  <a:lnTo>
                    <a:pt x="192" y="1207"/>
                  </a:lnTo>
                  <a:lnTo>
                    <a:pt x="208" y="1270"/>
                  </a:lnTo>
                  <a:lnTo>
                    <a:pt x="230" y="1332"/>
                  </a:lnTo>
                  <a:lnTo>
                    <a:pt x="258" y="1392"/>
                  </a:lnTo>
                  <a:lnTo>
                    <a:pt x="290" y="1450"/>
                  </a:lnTo>
                  <a:lnTo>
                    <a:pt x="328" y="1507"/>
                  </a:lnTo>
                  <a:lnTo>
                    <a:pt x="370" y="1560"/>
                  </a:lnTo>
                  <a:lnTo>
                    <a:pt x="416" y="1610"/>
                  </a:lnTo>
                  <a:lnTo>
                    <a:pt x="467" y="1658"/>
                  </a:lnTo>
                  <a:lnTo>
                    <a:pt x="521" y="1700"/>
                  </a:lnTo>
                  <a:lnTo>
                    <a:pt x="578" y="1737"/>
                  </a:lnTo>
                  <a:lnTo>
                    <a:pt x="636" y="1769"/>
                  </a:lnTo>
                  <a:lnTo>
                    <a:pt x="696" y="1796"/>
                  </a:lnTo>
                  <a:lnTo>
                    <a:pt x="758" y="1818"/>
                  </a:lnTo>
                  <a:lnTo>
                    <a:pt x="821" y="1836"/>
                  </a:lnTo>
                  <a:lnTo>
                    <a:pt x="884" y="1848"/>
                  </a:lnTo>
                  <a:lnTo>
                    <a:pt x="949" y="1855"/>
                  </a:lnTo>
                  <a:lnTo>
                    <a:pt x="1013" y="1858"/>
                  </a:lnTo>
                  <a:lnTo>
                    <a:pt x="1079" y="1855"/>
                  </a:lnTo>
                  <a:lnTo>
                    <a:pt x="1143" y="1848"/>
                  </a:lnTo>
                  <a:lnTo>
                    <a:pt x="1207" y="1836"/>
                  </a:lnTo>
                  <a:lnTo>
                    <a:pt x="1270" y="1818"/>
                  </a:lnTo>
                  <a:lnTo>
                    <a:pt x="1332" y="1796"/>
                  </a:lnTo>
                  <a:lnTo>
                    <a:pt x="1392" y="1769"/>
                  </a:lnTo>
                  <a:lnTo>
                    <a:pt x="1450" y="1737"/>
                  </a:lnTo>
                  <a:lnTo>
                    <a:pt x="1507" y="1700"/>
                  </a:lnTo>
                  <a:lnTo>
                    <a:pt x="1560" y="1658"/>
                  </a:lnTo>
                  <a:lnTo>
                    <a:pt x="1612" y="1610"/>
                  </a:lnTo>
                  <a:lnTo>
                    <a:pt x="1658" y="1560"/>
                  </a:lnTo>
                  <a:lnTo>
                    <a:pt x="1700" y="1507"/>
                  </a:lnTo>
                  <a:lnTo>
                    <a:pt x="1738" y="1450"/>
                  </a:lnTo>
                  <a:lnTo>
                    <a:pt x="1770" y="1392"/>
                  </a:lnTo>
                  <a:lnTo>
                    <a:pt x="1797" y="1331"/>
                  </a:lnTo>
                  <a:lnTo>
                    <a:pt x="1820" y="1270"/>
                  </a:lnTo>
                  <a:lnTo>
                    <a:pt x="1836" y="1207"/>
                  </a:lnTo>
                  <a:lnTo>
                    <a:pt x="1849" y="1143"/>
                  </a:lnTo>
                  <a:lnTo>
                    <a:pt x="1856" y="1078"/>
                  </a:lnTo>
                  <a:lnTo>
                    <a:pt x="1859" y="1014"/>
                  </a:lnTo>
                  <a:lnTo>
                    <a:pt x="1856" y="948"/>
                  </a:lnTo>
                  <a:lnTo>
                    <a:pt x="1849" y="884"/>
                  </a:lnTo>
                  <a:lnTo>
                    <a:pt x="1836" y="820"/>
                  </a:lnTo>
                  <a:lnTo>
                    <a:pt x="1820" y="757"/>
                  </a:lnTo>
                  <a:lnTo>
                    <a:pt x="1797" y="695"/>
                  </a:lnTo>
                  <a:lnTo>
                    <a:pt x="1770" y="635"/>
                  </a:lnTo>
                  <a:lnTo>
                    <a:pt x="1738" y="577"/>
                  </a:lnTo>
                  <a:lnTo>
                    <a:pt x="1700" y="520"/>
                  </a:lnTo>
                  <a:lnTo>
                    <a:pt x="1658" y="467"/>
                  </a:lnTo>
                  <a:lnTo>
                    <a:pt x="1612" y="417"/>
                  </a:lnTo>
                  <a:lnTo>
                    <a:pt x="1561" y="369"/>
                  </a:lnTo>
                  <a:lnTo>
                    <a:pt x="1507" y="327"/>
                  </a:lnTo>
                  <a:lnTo>
                    <a:pt x="1450" y="290"/>
                  </a:lnTo>
                  <a:lnTo>
                    <a:pt x="1392" y="258"/>
                  </a:lnTo>
                  <a:lnTo>
                    <a:pt x="1332" y="231"/>
                  </a:lnTo>
                  <a:lnTo>
                    <a:pt x="1270" y="209"/>
                  </a:lnTo>
                  <a:lnTo>
                    <a:pt x="1207" y="192"/>
                  </a:lnTo>
                  <a:lnTo>
                    <a:pt x="1143" y="179"/>
                  </a:lnTo>
                  <a:lnTo>
                    <a:pt x="1079" y="172"/>
                  </a:lnTo>
                  <a:lnTo>
                    <a:pt x="1013" y="169"/>
                  </a:lnTo>
                  <a:close/>
                  <a:moveTo>
                    <a:pt x="1013" y="0"/>
                  </a:moveTo>
                  <a:lnTo>
                    <a:pt x="1084" y="2"/>
                  </a:lnTo>
                  <a:lnTo>
                    <a:pt x="1155" y="9"/>
                  </a:lnTo>
                  <a:lnTo>
                    <a:pt x="1225" y="22"/>
                  </a:lnTo>
                  <a:lnTo>
                    <a:pt x="1294" y="38"/>
                  </a:lnTo>
                  <a:lnTo>
                    <a:pt x="1362" y="61"/>
                  </a:lnTo>
                  <a:lnTo>
                    <a:pt x="1428" y="88"/>
                  </a:lnTo>
                  <a:lnTo>
                    <a:pt x="1494" y="119"/>
                  </a:lnTo>
                  <a:lnTo>
                    <a:pt x="1557" y="157"/>
                  </a:lnTo>
                  <a:lnTo>
                    <a:pt x="1617" y="198"/>
                  </a:lnTo>
                  <a:lnTo>
                    <a:pt x="1675" y="245"/>
                  </a:lnTo>
                  <a:lnTo>
                    <a:pt x="1731" y="296"/>
                  </a:lnTo>
                  <a:lnTo>
                    <a:pt x="1784" y="355"/>
                  </a:lnTo>
                  <a:lnTo>
                    <a:pt x="1833" y="415"/>
                  </a:lnTo>
                  <a:lnTo>
                    <a:pt x="1876" y="480"/>
                  </a:lnTo>
                  <a:lnTo>
                    <a:pt x="1914" y="545"/>
                  </a:lnTo>
                  <a:lnTo>
                    <a:pt x="1946" y="613"/>
                  </a:lnTo>
                  <a:lnTo>
                    <a:pt x="1974" y="683"/>
                  </a:lnTo>
                  <a:lnTo>
                    <a:pt x="1995" y="755"/>
                  </a:lnTo>
                  <a:lnTo>
                    <a:pt x="2011" y="827"/>
                  </a:lnTo>
                  <a:lnTo>
                    <a:pt x="2022" y="900"/>
                  </a:lnTo>
                  <a:lnTo>
                    <a:pt x="2028" y="974"/>
                  </a:lnTo>
                  <a:lnTo>
                    <a:pt x="2028" y="1048"/>
                  </a:lnTo>
                  <a:lnTo>
                    <a:pt x="2022" y="1122"/>
                  </a:lnTo>
                  <a:lnTo>
                    <a:pt x="2012" y="1195"/>
                  </a:lnTo>
                  <a:lnTo>
                    <a:pt x="1996" y="1267"/>
                  </a:lnTo>
                  <a:lnTo>
                    <a:pt x="1975" y="1339"/>
                  </a:lnTo>
                  <a:lnTo>
                    <a:pt x="1948" y="1408"/>
                  </a:lnTo>
                  <a:lnTo>
                    <a:pt x="1916" y="1477"/>
                  </a:lnTo>
                  <a:lnTo>
                    <a:pt x="1880" y="1543"/>
                  </a:lnTo>
                  <a:lnTo>
                    <a:pt x="1836" y="1606"/>
                  </a:lnTo>
                  <a:lnTo>
                    <a:pt x="1789" y="1668"/>
                  </a:lnTo>
                  <a:lnTo>
                    <a:pt x="1874" y="1753"/>
                  </a:lnTo>
                  <a:lnTo>
                    <a:pt x="1913" y="1713"/>
                  </a:lnTo>
                  <a:lnTo>
                    <a:pt x="1928" y="1728"/>
                  </a:lnTo>
                  <a:lnTo>
                    <a:pt x="1945" y="1745"/>
                  </a:lnTo>
                  <a:lnTo>
                    <a:pt x="1996" y="1796"/>
                  </a:lnTo>
                  <a:lnTo>
                    <a:pt x="2584" y="2383"/>
                  </a:lnTo>
                  <a:lnTo>
                    <a:pt x="2602" y="2405"/>
                  </a:lnTo>
                  <a:lnTo>
                    <a:pt x="2614" y="2430"/>
                  </a:lnTo>
                  <a:lnTo>
                    <a:pt x="2622" y="2456"/>
                  </a:lnTo>
                  <a:lnTo>
                    <a:pt x="2625" y="2483"/>
                  </a:lnTo>
                  <a:lnTo>
                    <a:pt x="2622" y="2509"/>
                  </a:lnTo>
                  <a:lnTo>
                    <a:pt x="2614" y="2536"/>
                  </a:lnTo>
                  <a:lnTo>
                    <a:pt x="2602" y="2560"/>
                  </a:lnTo>
                  <a:lnTo>
                    <a:pt x="2584" y="2582"/>
                  </a:lnTo>
                  <a:lnTo>
                    <a:pt x="2562" y="2600"/>
                  </a:lnTo>
                  <a:lnTo>
                    <a:pt x="2538" y="2613"/>
                  </a:lnTo>
                  <a:lnTo>
                    <a:pt x="2511" y="2621"/>
                  </a:lnTo>
                  <a:lnTo>
                    <a:pt x="2485" y="2623"/>
                  </a:lnTo>
                  <a:lnTo>
                    <a:pt x="2458" y="2621"/>
                  </a:lnTo>
                  <a:lnTo>
                    <a:pt x="2431" y="2613"/>
                  </a:lnTo>
                  <a:lnTo>
                    <a:pt x="2407" y="2600"/>
                  </a:lnTo>
                  <a:lnTo>
                    <a:pt x="2385" y="2582"/>
                  </a:lnTo>
                  <a:lnTo>
                    <a:pt x="1798" y="1994"/>
                  </a:lnTo>
                  <a:lnTo>
                    <a:pt x="1747" y="1943"/>
                  </a:lnTo>
                  <a:lnTo>
                    <a:pt x="1715" y="1911"/>
                  </a:lnTo>
                  <a:lnTo>
                    <a:pt x="1755" y="1873"/>
                  </a:lnTo>
                  <a:lnTo>
                    <a:pt x="1669" y="1787"/>
                  </a:lnTo>
                  <a:lnTo>
                    <a:pt x="1611" y="1833"/>
                  </a:lnTo>
                  <a:lnTo>
                    <a:pt x="1551" y="1874"/>
                  </a:lnTo>
                  <a:lnTo>
                    <a:pt x="1488" y="1909"/>
                  </a:lnTo>
                  <a:lnTo>
                    <a:pt x="1424" y="1940"/>
                  </a:lnTo>
                  <a:lnTo>
                    <a:pt x="1357" y="1966"/>
                  </a:lnTo>
                  <a:lnTo>
                    <a:pt x="1291" y="1989"/>
                  </a:lnTo>
                  <a:lnTo>
                    <a:pt x="1223" y="2005"/>
                  </a:lnTo>
                  <a:lnTo>
                    <a:pt x="1154" y="2017"/>
                  </a:lnTo>
                  <a:lnTo>
                    <a:pt x="1084" y="2024"/>
                  </a:lnTo>
                  <a:lnTo>
                    <a:pt x="1013" y="2026"/>
                  </a:lnTo>
                  <a:lnTo>
                    <a:pt x="944" y="2024"/>
                  </a:lnTo>
                  <a:lnTo>
                    <a:pt x="873" y="2016"/>
                  </a:lnTo>
                  <a:lnTo>
                    <a:pt x="803" y="2004"/>
                  </a:lnTo>
                  <a:lnTo>
                    <a:pt x="734" y="1987"/>
                  </a:lnTo>
                  <a:lnTo>
                    <a:pt x="666" y="1965"/>
                  </a:lnTo>
                  <a:lnTo>
                    <a:pt x="600" y="1938"/>
                  </a:lnTo>
                  <a:lnTo>
                    <a:pt x="535" y="1906"/>
                  </a:lnTo>
                  <a:lnTo>
                    <a:pt x="472" y="1869"/>
                  </a:lnTo>
                  <a:lnTo>
                    <a:pt x="411" y="1827"/>
                  </a:lnTo>
                  <a:lnTo>
                    <a:pt x="352" y="1781"/>
                  </a:lnTo>
                  <a:lnTo>
                    <a:pt x="297" y="1730"/>
                  </a:lnTo>
                  <a:lnTo>
                    <a:pt x="244" y="1671"/>
                  </a:lnTo>
                  <a:lnTo>
                    <a:pt x="195" y="1610"/>
                  </a:lnTo>
                  <a:lnTo>
                    <a:pt x="152" y="1546"/>
                  </a:lnTo>
                  <a:lnTo>
                    <a:pt x="114" y="1480"/>
                  </a:lnTo>
                  <a:lnTo>
                    <a:pt x="82" y="1411"/>
                  </a:lnTo>
                  <a:lnTo>
                    <a:pt x="55" y="1342"/>
                  </a:lnTo>
                  <a:lnTo>
                    <a:pt x="34" y="1270"/>
                  </a:lnTo>
                  <a:lnTo>
                    <a:pt x="17" y="1197"/>
                  </a:lnTo>
                  <a:lnTo>
                    <a:pt x="6" y="1124"/>
                  </a:lnTo>
                  <a:lnTo>
                    <a:pt x="0" y="1050"/>
                  </a:lnTo>
                  <a:lnTo>
                    <a:pt x="0" y="976"/>
                  </a:lnTo>
                  <a:lnTo>
                    <a:pt x="6" y="902"/>
                  </a:lnTo>
                  <a:lnTo>
                    <a:pt x="17" y="829"/>
                  </a:lnTo>
                  <a:lnTo>
                    <a:pt x="34" y="756"/>
                  </a:lnTo>
                  <a:lnTo>
                    <a:pt x="55" y="684"/>
                  </a:lnTo>
                  <a:lnTo>
                    <a:pt x="82" y="614"/>
                  </a:lnTo>
                  <a:lnTo>
                    <a:pt x="114" y="546"/>
                  </a:lnTo>
                  <a:lnTo>
                    <a:pt x="152" y="480"/>
                  </a:lnTo>
                  <a:lnTo>
                    <a:pt x="195" y="415"/>
                  </a:lnTo>
                  <a:lnTo>
                    <a:pt x="244" y="355"/>
                  </a:lnTo>
                  <a:lnTo>
                    <a:pt x="297" y="296"/>
                  </a:lnTo>
                  <a:lnTo>
                    <a:pt x="352" y="245"/>
                  </a:lnTo>
                  <a:lnTo>
                    <a:pt x="411" y="198"/>
                  </a:lnTo>
                  <a:lnTo>
                    <a:pt x="472" y="157"/>
                  </a:lnTo>
                  <a:lnTo>
                    <a:pt x="535" y="119"/>
                  </a:lnTo>
                  <a:lnTo>
                    <a:pt x="600" y="88"/>
                  </a:lnTo>
                  <a:lnTo>
                    <a:pt x="666" y="61"/>
                  </a:lnTo>
                  <a:lnTo>
                    <a:pt x="734" y="38"/>
                  </a:lnTo>
                  <a:lnTo>
                    <a:pt x="803" y="22"/>
                  </a:lnTo>
                  <a:lnTo>
                    <a:pt x="873" y="9"/>
                  </a:lnTo>
                  <a:lnTo>
                    <a:pt x="944" y="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3" name="Freeform 68"/>
            <p:cNvSpPr/>
            <p:nvPr/>
          </p:nvSpPr>
          <p:spPr bwMode="auto">
            <a:xfrm>
              <a:off x="7147096" y="3834938"/>
              <a:ext cx="119708" cy="209791"/>
            </a:xfrm>
            <a:custGeom>
              <a:avLst/>
              <a:gdLst>
                <a:gd name="T0" fmla="*/ 832 w 991"/>
                <a:gd name="T1" fmla="*/ 0 h 1735"/>
                <a:gd name="T2" fmla="*/ 755 w 991"/>
                <a:gd name="T3" fmla="*/ 145 h 1735"/>
                <a:gd name="T4" fmla="*/ 701 w 991"/>
                <a:gd name="T5" fmla="*/ 298 h 1735"/>
                <a:gd name="T6" fmla="*/ 669 w 991"/>
                <a:gd name="T7" fmla="*/ 455 h 1735"/>
                <a:gd name="T8" fmla="*/ 658 w 991"/>
                <a:gd name="T9" fmla="*/ 614 h 1735"/>
                <a:gd name="T10" fmla="*/ 670 w 991"/>
                <a:gd name="T11" fmla="*/ 773 h 1735"/>
                <a:gd name="T12" fmla="*/ 703 w 991"/>
                <a:gd name="T13" fmla="*/ 930 h 1735"/>
                <a:gd name="T14" fmla="*/ 758 w 991"/>
                <a:gd name="T15" fmla="*/ 1082 h 1735"/>
                <a:gd name="T16" fmla="*/ 835 w 991"/>
                <a:gd name="T17" fmla="*/ 1227 h 1735"/>
                <a:gd name="T18" fmla="*/ 934 w 991"/>
                <a:gd name="T19" fmla="*/ 1361 h 1735"/>
                <a:gd name="T20" fmla="*/ 917 w 991"/>
                <a:gd name="T21" fmla="*/ 1479 h 1735"/>
                <a:gd name="T22" fmla="*/ 814 w 991"/>
                <a:gd name="T23" fmla="*/ 1564 h 1735"/>
                <a:gd name="T24" fmla="*/ 767 w 991"/>
                <a:gd name="T25" fmla="*/ 1626 h 1735"/>
                <a:gd name="T26" fmla="*/ 736 w 991"/>
                <a:gd name="T27" fmla="*/ 1696 h 1735"/>
                <a:gd name="T28" fmla="*/ 0 w 991"/>
                <a:gd name="T29" fmla="*/ 1735 h 1735"/>
                <a:gd name="T30" fmla="*/ 2 w 991"/>
                <a:gd name="T31" fmla="*/ 1479 h 1735"/>
                <a:gd name="T32" fmla="*/ 22 w 991"/>
                <a:gd name="T33" fmla="*/ 1427 h 1735"/>
                <a:gd name="T34" fmla="*/ 59 w 991"/>
                <a:gd name="T35" fmla="*/ 1384 h 1735"/>
                <a:gd name="T36" fmla="*/ 146 w 991"/>
                <a:gd name="T37" fmla="*/ 1316 h 1735"/>
                <a:gd name="T38" fmla="*/ 233 w 991"/>
                <a:gd name="T39" fmla="*/ 1255 h 1735"/>
                <a:gd name="T40" fmla="*/ 315 w 991"/>
                <a:gd name="T41" fmla="*/ 1202 h 1735"/>
                <a:gd name="T42" fmla="*/ 388 w 991"/>
                <a:gd name="T43" fmla="*/ 1158 h 1735"/>
                <a:gd name="T44" fmla="*/ 451 w 991"/>
                <a:gd name="T45" fmla="*/ 1122 h 1735"/>
                <a:gd name="T46" fmla="*/ 499 w 991"/>
                <a:gd name="T47" fmla="*/ 1097 h 1735"/>
                <a:gd name="T48" fmla="*/ 528 w 991"/>
                <a:gd name="T49" fmla="*/ 1082 h 1735"/>
                <a:gd name="T50" fmla="*/ 534 w 991"/>
                <a:gd name="T51" fmla="*/ 1077 h 1735"/>
                <a:gd name="T52" fmla="*/ 536 w 991"/>
                <a:gd name="T53" fmla="*/ 1069 h 1735"/>
                <a:gd name="T54" fmla="*/ 514 w 991"/>
                <a:gd name="T55" fmla="*/ 733 h 1735"/>
                <a:gd name="T56" fmla="*/ 481 w 991"/>
                <a:gd name="T57" fmla="*/ 686 h 1735"/>
                <a:gd name="T58" fmla="*/ 470 w 991"/>
                <a:gd name="T59" fmla="*/ 627 h 1735"/>
                <a:gd name="T60" fmla="*/ 473 w 991"/>
                <a:gd name="T61" fmla="*/ 253 h 1735"/>
                <a:gd name="T62" fmla="*/ 498 w 991"/>
                <a:gd name="T63" fmla="*/ 172 h 1735"/>
                <a:gd name="T64" fmla="*/ 543 w 991"/>
                <a:gd name="T65" fmla="*/ 102 h 1735"/>
                <a:gd name="T66" fmla="*/ 605 w 991"/>
                <a:gd name="T67" fmla="*/ 48 h 1735"/>
                <a:gd name="T68" fmla="*/ 681 w 991"/>
                <a:gd name="T69" fmla="*/ 12 h 1735"/>
                <a:gd name="T70" fmla="*/ 767 w 991"/>
                <a:gd name="T7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1" h="1735">
                  <a:moveTo>
                    <a:pt x="767" y="0"/>
                  </a:moveTo>
                  <a:lnTo>
                    <a:pt x="832" y="0"/>
                  </a:lnTo>
                  <a:lnTo>
                    <a:pt x="791" y="72"/>
                  </a:lnTo>
                  <a:lnTo>
                    <a:pt x="755" y="145"/>
                  </a:lnTo>
                  <a:lnTo>
                    <a:pt x="726" y="220"/>
                  </a:lnTo>
                  <a:lnTo>
                    <a:pt x="701" y="298"/>
                  </a:lnTo>
                  <a:lnTo>
                    <a:pt x="682" y="376"/>
                  </a:lnTo>
                  <a:lnTo>
                    <a:pt x="669" y="455"/>
                  </a:lnTo>
                  <a:lnTo>
                    <a:pt x="661" y="534"/>
                  </a:lnTo>
                  <a:lnTo>
                    <a:pt x="658" y="614"/>
                  </a:lnTo>
                  <a:lnTo>
                    <a:pt x="661" y="693"/>
                  </a:lnTo>
                  <a:lnTo>
                    <a:pt x="670" y="773"/>
                  </a:lnTo>
                  <a:lnTo>
                    <a:pt x="684" y="853"/>
                  </a:lnTo>
                  <a:lnTo>
                    <a:pt x="703" y="930"/>
                  </a:lnTo>
                  <a:lnTo>
                    <a:pt x="728" y="1007"/>
                  </a:lnTo>
                  <a:lnTo>
                    <a:pt x="758" y="1082"/>
                  </a:lnTo>
                  <a:lnTo>
                    <a:pt x="794" y="1155"/>
                  </a:lnTo>
                  <a:lnTo>
                    <a:pt x="835" y="1227"/>
                  </a:lnTo>
                  <a:lnTo>
                    <a:pt x="882" y="1296"/>
                  </a:lnTo>
                  <a:lnTo>
                    <a:pt x="934" y="1361"/>
                  </a:lnTo>
                  <a:lnTo>
                    <a:pt x="991" y="1424"/>
                  </a:lnTo>
                  <a:lnTo>
                    <a:pt x="917" y="1479"/>
                  </a:lnTo>
                  <a:lnTo>
                    <a:pt x="843" y="1538"/>
                  </a:lnTo>
                  <a:lnTo>
                    <a:pt x="814" y="1564"/>
                  </a:lnTo>
                  <a:lnTo>
                    <a:pt x="789" y="1594"/>
                  </a:lnTo>
                  <a:lnTo>
                    <a:pt x="767" y="1626"/>
                  </a:lnTo>
                  <a:lnTo>
                    <a:pt x="749" y="1661"/>
                  </a:lnTo>
                  <a:lnTo>
                    <a:pt x="736" y="1696"/>
                  </a:lnTo>
                  <a:lnTo>
                    <a:pt x="726" y="1735"/>
                  </a:lnTo>
                  <a:lnTo>
                    <a:pt x="0" y="1735"/>
                  </a:lnTo>
                  <a:lnTo>
                    <a:pt x="0" y="1508"/>
                  </a:lnTo>
                  <a:lnTo>
                    <a:pt x="2" y="1479"/>
                  </a:lnTo>
                  <a:lnTo>
                    <a:pt x="10" y="1453"/>
                  </a:lnTo>
                  <a:lnTo>
                    <a:pt x="22" y="1427"/>
                  </a:lnTo>
                  <a:lnTo>
                    <a:pt x="38" y="1404"/>
                  </a:lnTo>
                  <a:lnTo>
                    <a:pt x="59" y="1384"/>
                  </a:lnTo>
                  <a:lnTo>
                    <a:pt x="102" y="1349"/>
                  </a:lnTo>
                  <a:lnTo>
                    <a:pt x="146" y="1316"/>
                  </a:lnTo>
                  <a:lnTo>
                    <a:pt x="190" y="1285"/>
                  </a:lnTo>
                  <a:lnTo>
                    <a:pt x="233" y="1255"/>
                  </a:lnTo>
                  <a:lnTo>
                    <a:pt x="274" y="1227"/>
                  </a:lnTo>
                  <a:lnTo>
                    <a:pt x="315" y="1202"/>
                  </a:lnTo>
                  <a:lnTo>
                    <a:pt x="353" y="1179"/>
                  </a:lnTo>
                  <a:lnTo>
                    <a:pt x="388" y="1158"/>
                  </a:lnTo>
                  <a:lnTo>
                    <a:pt x="421" y="1139"/>
                  </a:lnTo>
                  <a:lnTo>
                    <a:pt x="451" y="1122"/>
                  </a:lnTo>
                  <a:lnTo>
                    <a:pt x="477" y="1109"/>
                  </a:lnTo>
                  <a:lnTo>
                    <a:pt x="499" y="1097"/>
                  </a:lnTo>
                  <a:lnTo>
                    <a:pt x="515" y="1089"/>
                  </a:lnTo>
                  <a:lnTo>
                    <a:pt x="528" y="1082"/>
                  </a:lnTo>
                  <a:lnTo>
                    <a:pt x="532" y="1080"/>
                  </a:lnTo>
                  <a:lnTo>
                    <a:pt x="534" y="1077"/>
                  </a:lnTo>
                  <a:lnTo>
                    <a:pt x="535" y="1074"/>
                  </a:lnTo>
                  <a:lnTo>
                    <a:pt x="536" y="1069"/>
                  </a:lnTo>
                  <a:lnTo>
                    <a:pt x="536" y="751"/>
                  </a:lnTo>
                  <a:lnTo>
                    <a:pt x="514" y="733"/>
                  </a:lnTo>
                  <a:lnTo>
                    <a:pt x="496" y="711"/>
                  </a:lnTo>
                  <a:lnTo>
                    <a:pt x="481" y="686"/>
                  </a:lnTo>
                  <a:lnTo>
                    <a:pt x="472" y="657"/>
                  </a:lnTo>
                  <a:lnTo>
                    <a:pt x="470" y="627"/>
                  </a:lnTo>
                  <a:lnTo>
                    <a:pt x="470" y="298"/>
                  </a:lnTo>
                  <a:lnTo>
                    <a:pt x="473" y="253"/>
                  </a:lnTo>
                  <a:lnTo>
                    <a:pt x="482" y="211"/>
                  </a:lnTo>
                  <a:lnTo>
                    <a:pt x="498" y="172"/>
                  </a:lnTo>
                  <a:lnTo>
                    <a:pt x="518" y="135"/>
                  </a:lnTo>
                  <a:lnTo>
                    <a:pt x="543" y="102"/>
                  </a:lnTo>
                  <a:lnTo>
                    <a:pt x="572" y="73"/>
                  </a:lnTo>
                  <a:lnTo>
                    <a:pt x="605" y="48"/>
                  </a:lnTo>
                  <a:lnTo>
                    <a:pt x="642" y="28"/>
                  </a:lnTo>
                  <a:lnTo>
                    <a:pt x="681" y="12"/>
                  </a:lnTo>
                  <a:lnTo>
                    <a:pt x="723" y="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36306" y="3463991"/>
            <a:ext cx="440742" cy="316802"/>
            <a:chOff x="7147096" y="3786571"/>
            <a:chExt cx="440742" cy="316802"/>
          </a:xfrm>
        </p:grpSpPr>
        <p:sp>
          <p:nvSpPr>
            <p:cNvPr id="17" name="Freeform 64"/>
            <p:cNvSpPr/>
            <p:nvPr/>
          </p:nvSpPr>
          <p:spPr bwMode="auto">
            <a:xfrm>
              <a:off x="7251689" y="4019336"/>
              <a:ext cx="231556" cy="65295"/>
            </a:xfrm>
            <a:custGeom>
              <a:avLst/>
              <a:gdLst>
                <a:gd name="T0" fmla="*/ 237 w 1916"/>
                <a:gd name="T1" fmla="*/ 0 h 542"/>
                <a:gd name="T2" fmla="*/ 300 w 1916"/>
                <a:gd name="T3" fmla="*/ 46 h 542"/>
                <a:gd name="T4" fmla="*/ 365 w 1916"/>
                <a:gd name="T5" fmla="*/ 88 h 542"/>
                <a:gd name="T6" fmla="*/ 432 w 1916"/>
                <a:gd name="T7" fmla="*/ 124 h 542"/>
                <a:gd name="T8" fmla="*/ 502 w 1916"/>
                <a:gd name="T9" fmla="*/ 157 h 542"/>
                <a:gd name="T10" fmla="*/ 574 w 1916"/>
                <a:gd name="T11" fmla="*/ 184 h 542"/>
                <a:gd name="T12" fmla="*/ 647 w 1916"/>
                <a:gd name="T13" fmla="*/ 207 h 542"/>
                <a:gd name="T14" fmla="*/ 722 w 1916"/>
                <a:gd name="T15" fmla="*/ 225 h 542"/>
                <a:gd name="T16" fmla="*/ 798 w 1916"/>
                <a:gd name="T17" fmla="*/ 238 h 542"/>
                <a:gd name="T18" fmla="*/ 877 w 1916"/>
                <a:gd name="T19" fmla="*/ 246 h 542"/>
                <a:gd name="T20" fmla="*/ 955 w 1916"/>
                <a:gd name="T21" fmla="*/ 248 h 542"/>
                <a:gd name="T22" fmla="*/ 1034 w 1916"/>
                <a:gd name="T23" fmla="*/ 246 h 542"/>
                <a:gd name="T24" fmla="*/ 1111 w 1916"/>
                <a:gd name="T25" fmla="*/ 238 h 542"/>
                <a:gd name="T26" fmla="*/ 1188 w 1916"/>
                <a:gd name="T27" fmla="*/ 225 h 542"/>
                <a:gd name="T28" fmla="*/ 1263 w 1916"/>
                <a:gd name="T29" fmla="*/ 206 h 542"/>
                <a:gd name="T30" fmla="*/ 1337 w 1916"/>
                <a:gd name="T31" fmla="*/ 184 h 542"/>
                <a:gd name="T32" fmla="*/ 1409 w 1916"/>
                <a:gd name="T33" fmla="*/ 157 h 542"/>
                <a:gd name="T34" fmla="*/ 1480 w 1916"/>
                <a:gd name="T35" fmla="*/ 123 h 542"/>
                <a:gd name="T36" fmla="*/ 1547 w 1916"/>
                <a:gd name="T37" fmla="*/ 87 h 542"/>
                <a:gd name="T38" fmla="*/ 1584 w 1916"/>
                <a:gd name="T39" fmla="*/ 122 h 542"/>
                <a:gd name="T40" fmla="*/ 1635 w 1916"/>
                <a:gd name="T41" fmla="*/ 172 h 542"/>
                <a:gd name="T42" fmla="*/ 1916 w 1916"/>
                <a:gd name="T43" fmla="*/ 454 h 542"/>
                <a:gd name="T44" fmla="*/ 1916 w 1916"/>
                <a:gd name="T45" fmla="*/ 542 h 542"/>
                <a:gd name="T46" fmla="*/ 0 w 1916"/>
                <a:gd name="T47" fmla="*/ 542 h 542"/>
                <a:gd name="T48" fmla="*/ 0 w 1916"/>
                <a:gd name="T49" fmla="*/ 273 h 542"/>
                <a:gd name="T50" fmla="*/ 2 w 1916"/>
                <a:gd name="T51" fmla="*/ 245 h 542"/>
                <a:gd name="T52" fmla="*/ 9 w 1916"/>
                <a:gd name="T53" fmla="*/ 217 h 542"/>
                <a:gd name="T54" fmla="*/ 19 w 1916"/>
                <a:gd name="T55" fmla="*/ 192 h 542"/>
                <a:gd name="T56" fmla="*/ 32 w 1916"/>
                <a:gd name="T57" fmla="*/ 168 h 542"/>
                <a:gd name="T58" fmla="*/ 50 w 1916"/>
                <a:gd name="T59" fmla="*/ 145 h 542"/>
                <a:gd name="T60" fmla="*/ 70 w 1916"/>
                <a:gd name="T61" fmla="*/ 126 h 542"/>
                <a:gd name="T62" fmla="*/ 125 w 1916"/>
                <a:gd name="T63" fmla="*/ 81 h 542"/>
                <a:gd name="T64" fmla="*/ 181 w 1916"/>
                <a:gd name="T65" fmla="*/ 39 h 542"/>
                <a:gd name="T66" fmla="*/ 237 w 1916"/>
                <a:gd name="T6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6" h="542">
                  <a:moveTo>
                    <a:pt x="237" y="0"/>
                  </a:moveTo>
                  <a:lnTo>
                    <a:pt x="300" y="46"/>
                  </a:lnTo>
                  <a:lnTo>
                    <a:pt x="365" y="88"/>
                  </a:lnTo>
                  <a:lnTo>
                    <a:pt x="432" y="124"/>
                  </a:lnTo>
                  <a:lnTo>
                    <a:pt x="502" y="157"/>
                  </a:lnTo>
                  <a:lnTo>
                    <a:pt x="574" y="184"/>
                  </a:lnTo>
                  <a:lnTo>
                    <a:pt x="647" y="207"/>
                  </a:lnTo>
                  <a:lnTo>
                    <a:pt x="722" y="225"/>
                  </a:lnTo>
                  <a:lnTo>
                    <a:pt x="798" y="238"/>
                  </a:lnTo>
                  <a:lnTo>
                    <a:pt x="877" y="246"/>
                  </a:lnTo>
                  <a:lnTo>
                    <a:pt x="955" y="248"/>
                  </a:lnTo>
                  <a:lnTo>
                    <a:pt x="1034" y="246"/>
                  </a:lnTo>
                  <a:lnTo>
                    <a:pt x="1111" y="238"/>
                  </a:lnTo>
                  <a:lnTo>
                    <a:pt x="1188" y="225"/>
                  </a:lnTo>
                  <a:lnTo>
                    <a:pt x="1263" y="206"/>
                  </a:lnTo>
                  <a:lnTo>
                    <a:pt x="1337" y="184"/>
                  </a:lnTo>
                  <a:lnTo>
                    <a:pt x="1409" y="157"/>
                  </a:lnTo>
                  <a:lnTo>
                    <a:pt x="1480" y="123"/>
                  </a:lnTo>
                  <a:lnTo>
                    <a:pt x="1547" y="87"/>
                  </a:lnTo>
                  <a:lnTo>
                    <a:pt x="1584" y="122"/>
                  </a:lnTo>
                  <a:lnTo>
                    <a:pt x="1635" y="172"/>
                  </a:lnTo>
                  <a:lnTo>
                    <a:pt x="1916" y="454"/>
                  </a:lnTo>
                  <a:lnTo>
                    <a:pt x="1916" y="542"/>
                  </a:lnTo>
                  <a:lnTo>
                    <a:pt x="0" y="542"/>
                  </a:lnTo>
                  <a:lnTo>
                    <a:pt x="0" y="273"/>
                  </a:lnTo>
                  <a:lnTo>
                    <a:pt x="2" y="245"/>
                  </a:lnTo>
                  <a:lnTo>
                    <a:pt x="9" y="217"/>
                  </a:lnTo>
                  <a:lnTo>
                    <a:pt x="19" y="192"/>
                  </a:lnTo>
                  <a:lnTo>
                    <a:pt x="32" y="168"/>
                  </a:lnTo>
                  <a:lnTo>
                    <a:pt x="50" y="145"/>
                  </a:lnTo>
                  <a:lnTo>
                    <a:pt x="70" y="126"/>
                  </a:lnTo>
                  <a:lnTo>
                    <a:pt x="125" y="81"/>
                  </a:lnTo>
                  <a:lnTo>
                    <a:pt x="181" y="3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18" name="Freeform 65"/>
            <p:cNvSpPr/>
            <p:nvPr/>
          </p:nvSpPr>
          <p:spPr bwMode="auto">
            <a:xfrm>
              <a:off x="7319403" y="3834938"/>
              <a:ext cx="96129" cy="158401"/>
            </a:xfrm>
            <a:custGeom>
              <a:avLst/>
              <a:gdLst>
                <a:gd name="T0" fmla="*/ 355 w 794"/>
                <a:gd name="T1" fmla="*/ 0 h 1308"/>
                <a:gd name="T2" fmla="*/ 440 w 794"/>
                <a:gd name="T3" fmla="*/ 0 h 1308"/>
                <a:gd name="T4" fmla="*/ 487 w 794"/>
                <a:gd name="T5" fmla="*/ 3 h 1308"/>
                <a:gd name="T6" fmla="*/ 534 w 794"/>
                <a:gd name="T7" fmla="*/ 13 h 1308"/>
                <a:gd name="T8" fmla="*/ 578 w 794"/>
                <a:gd name="T9" fmla="*/ 28 h 1308"/>
                <a:gd name="T10" fmla="*/ 619 w 794"/>
                <a:gd name="T11" fmla="*/ 49 h 1308"/>
                <a:gd name="T12" fmla="*/ 657 w 794"/>
                <a:gd name="T13" fmla="*/ 74 h 1308"/>
                <a:gd name="T14" fmla="*/ 691 w 794"/>
                <a:gd name="T15" fmla="*/ 104 h 1308"/>
                <a:gd name="T16" fmla="*/ 721 w 794"/>
                <a:gd name="T17" fmla="*/ 138 h 1308"/>
                <a:gd name="T18" fmla="*/ 746 w 794"/>
                <a:gd name="T19" fmla="*/ 176 h 1308"/>
                <a:gd name="T20" fmla="*/ 766 w 794"/>
                <a:gd name="T21" fmla="*/ 217 h 1308"/>
                <a:gd name="T22" fmla="*/ 782 w 794"/>
                <a:gd name="T23" fmla="*/ 261 h 1308"/>
                <a:gd name="T24" fmla="*/ 790 w 794"/>
                <a:gd name="T25" fmla="*/ 307 h 1308"/>
                <a:gd name="T26" fmla="*/ 794 w 794"/>
                <a:gd name="T27" fmla="*/ 356 h 1308"/>
                <a:gd name="T28" fmla="*/ 794 w 794"/>
                <a:gd name="T29" fmla="*/ 749 h 1308"/>
                <a:gd name="T30" fmla="*/ 792 w 794"/>
                <a:gd name="T31" fmla="*/ 780 h 1308"/>
                <a:gd name="T32" fmla="*/ 784 w 794"/>
                <a:gd name="T33" fmla="*/ 807 h 1308"/>
                <a:gd name="T34" fmla="*/ 772 w 794"/>
                <a:gd name="T35" fmla="*/ 834 h 1308"/>
                <a:gd name="T36" fmla="*/ 756 w 794"/>
                <a:gd name="T37" fmla="*/ 858 h 1308"/>
                <a:gd name="T38" fmla="*/ 737 w 794"/>
                <a:gd name="T39" fmla="*/ 879 h 1308"/>
                <a:gd name="T40" fmla="*/ 714 w 794"/>
                <a:gd name="T41" fmla="*/ 897 h 1308"/>
                <a:gd name="T42" fmla="*/ 714 w 794"/>
                <a:gd name="T43" fmla="*/ 1231 h 1308"/>
                <a:gd name="T44" fmla="*/ 656 w 794"/>
                <a:gd name="T45" fmla="*/ 1258 h 1308"/>
                <a:gd name="T46" fmla="*/ 592 w 794"/>
                <a:gd name="T47" fmla="*/ 1279 h 1308"/>
                <a:gd name="T48" fmla="*/ 528 w 794"/>
                <a:gd name="T49" fmla="*/ 1296 h 1308"/>
                <a:gd name="T50" fmla="*/ 462 w 794"/>
                <a:gd name="T51" fmla="*/ 1305 h 1308"/>
                <a:gd name="T52" fmla="*/ 394 w 794"/>
                <a:gd name="T53" fmla="*/ 1308 h 1308"/>
                <a:gd name="T54" fmla="*/ 328 w 794"/>
                <a:gd name="T55" fmla="*/ 1305 h 1308"/>
                <a:gd name="T56" fmla="*/ 263 w 794"/>
                <a:gd name="T57" fmla="*/ 1296 h 1308"/>
                <a:gd name="T58" fmla="*/ 200 w 794"/>
                <a:gd name="T59" fmla="*/ 1280 h 1308"/>
                <a:gd name="T60" fmla="*/ 138 w 794"/>
                <a:gd name="T61" fmla="*/ 1258 h 1308"/>
                <a:gd name="T62" fmla="*/ 79 w 794"/>
                <a:gd name="T63" fmla="*/ 1232 h 1308"/>
                <a:gd name="T64" fmla="*/ 79 w 794"/>
                <a:gd name="T65" fmla="*/ 896 h 1308"/>
                <a:gd name="T66" fmla="*/ 57 w 794"/>
                <a:gd name="T67" fmla="*/ 878 h 1308"/>
                <a:gd name="T68" fmla="*/ 37 w 794"/>
                <a:gd name="T69" fmla="*/ 857 h 1308"/>
                <a:gd name="T70" fmla="*/ 22 w 794"/>
                <a:gd name="T71" fmla="*/ 834 h 1308"/>
                <a:gd name="T72" fmla="*/ 10 w 794"/>
                <a:gd name="T73" fmla="*/ 807 h 1308"/>
                <a:gd name="T74" fmla="*/ 3 w 794"/>
                <a:gd name="T75" fmla="*/ 778 h 1308"/>
                <a:gd name="T76" fmla="*/ 0 w 794"/>
                <a:gd name="T77" fmla="*/ 749 h 1308"/>
                <a:gd name="T78" fmla="*/ 0 w 794"/>
                <a:gd name="T79" fmla="*/ 355 h 1308"/>
                <a:gd name="T80" fmla="*/ 3 w 794"/>
                <a:gd name="T81" fmla="*/ 306 h 1308"/>
                <a:gd name="T82" fmla="*/ 13 w 794"/>
                <a:gd name="T83" fmla="*/ 261 h 1308"/>
                <a:gd name="T84" fmla="*/ 28 w 794"/>
                <a:gd name="T85" fmla="*/ 217 h 1308"/>
                <a:gd name="T86" fmla="*/ 48 w 794"/>
                <a:gd name="T87" fmla="*/ 176 h 1308"/>
                <a:gd name="T88" fmla="*/ 74 w 794"/>
                <a:gd name="T89" fmla="*/ 138 h 1308"/>
                <a:gd name="T90" fmla="*/ 104 w 794"/>
                <a:gd name="T91" fmla="*/ 104 h 1308"/>
                <a:gd name="T92" fmla="*/ 138 w 794"/>
                <a:gd name="T93" fmla="*/ 74 h 1308"/>
                <a:gd name="T94" fmla="*/ 175 w 794"/>
                <a:gd name="T95" fmla="*/ 49 h 1308"/>
                <a:gd name="T96" fmla="*/ 216 w 794"/>
                <a:gd name="T97" fmla="*/ 28 h 1308"/>
                <a:gd name="T98" fmla="*/ 261 w 794"/>
                <a:gd name="T99" fmla="*/ 13 h 1308"/>
                <a:gd name="T100" fmla="*/ 307 w 794"/>
                <a:gd name="T101" fmla="*/ 3 h 1308"/>
                <a:gd name="T102" fmla="*/ 355 w 794"/>
                <a:gd name="T103" fmla="*/ 0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4" h="1308">
                  <a:moveTo>
                    <a:pt x="355" y="0"/>
                  </a:moveTo>
                  <a:lnTo>
                    <a:pt x="440" y="0"/>
                  </a:lnTo>
                  <a:lnTo>
                    <a:pt x="487" y="3"/>
                  </a:lnTo>
                  <a:lnTo>
                    <a:pt x="534" y="13"/>
                  </a:lnTo>
                  <a:lnTo>
                    <a:pt x="578" y="28"/>
                  </a:lnTo>
                  <a:lnTo>
                    <a:pt x="619" y="49"/>
                  </a:lnTo>
                  <a:lnTo>
                    <a:pt x="657" y="74"/>
                  </a:lnTo>
                  <a:lnTo>
                    <a:pt x="691" y="104"/>
                  </a:lnTo>
                  <a:lnTo>
                    <a:pt x="721" y="138"/>
                  </a:lnTo>
                  <a:lnTo>
                    <a:pt x="746" y="176"/>
                  </a:lnTo>
                  <a:lnTo>
                    <a:pt x="766" y="217"/>
                  </a:lnTo>
                  <a:lnTo>
                    <a:pt x="782" y="261"/>
                  </a:lnTo>
                  <a:lnTo>
                    <a:pt x="790" y="307"/>
                  </a:lnTo>
                  <a:lnTo>
                    <a:pt x="794" y="356"/>
                  </a:lnTo>
                  <a:lnTo>
                    <a:pt x="794" y="749"/>
                  </a:lnTo>
                  <a:lnTo>
                    <a:pt x="792" y="780"/>
                  </a:lnTo>
                  <a:lnTo>
                    <a:pt x="784" y="807"/>
                  </a:lnTo>
                  <a:lnTo>
                    <a:pt x="772" y="834"/>
                  </a:lnTo>
                  <a:lnTo>
                    <a:pt x="756" y="858"/>
                  </a:lnTo>
                  <a:lnTo>
                    <a:pt x="737" y="879"/>
                  </a:lnTo>
                  <a:lnTo>
                    <a:pt x="714" y="897"/>
                  </a:lnTo>
                  <a:lnTo>
                    <a:pt x="714" y="1231"/>
                  </a:lnTo>
                  <a:lnTo>
                    <a:pt x="656" y="1258"/>
                  </a:lnTo>
                  <a:lnTo>
                    <a:pt x="592" y="1279"/>
                  </a:lnTo>
                  <a:lnTo>
                    <a:pt x="528" y="1296"/>
                  </a:lnTo>
                  <a:lnTo>
                    <a:pt x="462" y="1305"/>
                  </a:lnTo>
                  <a:lnTo>
                    <a:pt x="394" y="1308"/>
                  </a:lnTo>
                  <a:lnTo>
                    <a:pt x="328" y="1305"/>
                  </a:lnTo>
                  <a:lnTo>
                    <a:pt x="263" y="1296"/>
                  </a:lnTo>
                  <a:lnTo>
                    <a:pt x="200" y="1280"/>
                  </a:lnTo>
                  <a:lnTo>
                    <a:pt x="138" y="1258"/>
                  </a:lnTo>
                  <a:lnTo>
                    <a:pt x="79" y="1232"/>
                  </a:lnTo>
                  <a:lnTo>
                    <a:pt x="79" y="896"/>
                  </a:lnTo>
                  <a:lnTo>
                    <a:pt x="57" y="878"/>
                  </a:lnTo>
                  <a:lnTo>
                    <a:pt x="37" y="857"/>
                  </a:lnTo>
                  <a:lnTo>
                    <a:pt x="22" y="834"/>
                  </a:lnTo>
                  <a:lnTo>
                    <a:pt x="10" y="807"/>
                  </a:lnTo>
                  <a:lnTo>
                    <a:pt x="3" y="778"/>
                  </a:lnTo>
                  <a:lnTo>
                    <a:pt x="0" y="749"/>
                  </a:lnTo>
                  <a:lnTo>
                    <a:pt x="0" y="355"/>
                  </a:lnTo>
                  <a:lnTo>
                    <a:pt x="3" y="306"/>
                  </a:lnTo>
                  <a:lnTo>
                    <a:pt x="13" y="261"/>
                  </a:lnTo>
                  <a:lnTo>
                    <a:pt x="28" y="217"/>
                  </a:lnTo>
                  <a:lnTo>
                    <a:pt x="48" y="176"/>
                  </a:lnTo>
                  <a:lnTo>
                    <a:pt x="74" y="138"/>
                  </a:lnTo>
                  <a:lnTo>
                    <a:pt x="104" y="104"/>
                  </a:lnTo>
                  <a:lnTo>
                    <a:pt x="138" y="74"/>
                  </a:lnTo>
                  <a:lnTo>
                    <a:pt x="175" y="49"/>
                  </a:lnTo>
                  <a:lnTo>
                    <a:pt x="216" y="28"/>
                  </a:lnTo>
                  <a:lnTo>
                    <a:pt x="261" y="13"/>
                  </a:lnTo>
                  <a:lnTo>
                    <a:pt x="307" y="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19" name="Freeform 66"/>
            <p:cNvSpPr/>
            <p:nvPr/>
          </p:nvSpPr>
          <p:spPr bwMode="auto">
            <a:xfrm>
              <a:off x="7486872" y="3834938"/>
              <a:ext cx="100966" cy="209791"/>
            </a:xfrm>
            <a:custGeom>
              <a:avLst/>
              <a:gdLst>
                <a:gd name="T0" fmla="*/ 0 w 837"/>
                <a:gd name="T1" fmla="*/ 0 h 1735"/>
                <a:gd name="T2" fmla="*/ 69 w 837"/>
                <a:gd name="T3" fmla="*/ 0 h 1735"/>
                <a:gd name="T4" fmla="*/ 113 w 837"/>
                <a:gd name="T5" fmla="*/ 3 h 1735"/>
                <a:gd name="T6" fmla="*/ 155 w 837"/>
                <a:gd name="T7" fmla="*/ 12 h 1735"/>
                <a:gd name="T8" fmla="*/ 195 w 837"/>
                <a:gd name="T9" fmla="*/ 28 h 1735"/>
                <a:gd name="T10" fmla="*/ 232 w 837"/>
                <a:gd name="T11" fmla="*/ 48 h 1735"/>
                <a:gd name="T12" fmla="*/ 265 w 837"/>
                <a:gd name="T13" fmla="*/ 73 h 1735"/>
                <a:gd name="T14" fmla="*/ 294 w 837"/>
                <a:gd name="T15" fmla="*/ 102 h 1735"/>
                <a:gd name="T16" fmla="*/ 319 w 837"/>
                <a:gd name="T17" fmla="*/ 135 h 1735"/>
                <a:gd name="T18" fmla="*/ 339 w 837"/>
                <a:gd name="T19" fmla="*/ 172 h 1735"/>
                <a:gd name="T20" fmla="*/ 354 w 837"/>
                <a:gd name="T21" fmla="*/ 211 h 1735"/>
                <a:gd name="T22" fmla="*/ 363 w 837"/>
                <a:gd name="T23" fmla="*/ 253 h 1735"/>
                <a:gd name="T24" fmla="*/ 367 w 837"/>
                <a:gd name="T25" fmla="*/ 298 h 1735"/>
                <a:gd name="T26" fmla="*/ 367 w 837"/>
                <a:gd name="T27" fmla="*/ 627 h 1735"/>
                <a:gd name="T28" fmla="*/ 363 w 837"/>
                <a:gd name="T29" fmla="*/ 657 h 1735"/>
                <a:gd name="T30" fmla="*/ 354 w 837"/>
                <a:gd name="T31" fmla="*/ 686 h 1735"/>
                <a:gd name="T32" fmla="*/ 341 w 837"/>
                <a:gd name="T33" fmla="*/ 711 h 1735"/>
                <a:gd name="T34" fmla="*/ 322 w 837"/>
                <a:gd name="T35" fmla="*/ 733 h 1735"/>
                <a:gd name="T36" fmla="*/ 300 w 837"/>
                <a:gd name="T37" fmla="*/ 751 h 1735"/>
                <a:gd name="T38" fmla="*/ 300 w 837"/>
                <a:gd name="T39" fmla="*/ 1069 h 1735"/>
                <a:gd name="T40" fmla="*/ 300 w 837"/>
                <a:gd name="T41" fmla="*/ 1074 h 1735"/>
                <a:gd name="T42" fmla="*/ 302 w 837"/>
                <a:gd name="T43" fmla="*/ 1077 h 1735"/>
                <a:gd name="T44" fmla="*/ 305 w 837"/>
                <a:gd name="T45" fmla="*/ 1080 h 1735"/>
                <a:gd name="T46" fmla="*/ 308 w 837"/>
                <a:gd name="T47" fmla="*/ 1082 h 1735"/>
                <a:gd name="T48" fmla="*/ 320 w 837"/>
                <a:gd name="T49" fmla="*/ 1089 h 1735"/>
                <a:gd name="T50" fmla="*/ 338 w 837"/>
                <a:gd name="T51" fmla="*/ 1098 h 1735"/>
                <a:gd name="T52" fmla="*/ 359 w 837"/>
                <a:gd name="T53" fmla="*/ 1109 h 1735"/>
                <a:gd name="T54" fmla="*/ 385 w 837"/>
                <a:gd name="T55" fmla="*/ 1123 h 1735"/>
                <a:gd name="T56" fmla="*/ 414 w 837"/>
                <a:gd name="T57" fmla="*/ 1139 h 1735"/>
                <a:gd name="T58" fmla="*/ 447 w 837"/>
                <a:gd name="T59" fmla="*/ 1158 h 1735"/>
                <a:gd name="T60" fmla="*/ 483 w 837"/>
                <a:gd name="T61" fmla="*/ 1179 h 1735"/>
                <a:gd name="T62" fmla="*/ 521 w 837"/>
                <a:gd name="T63" fmla="*/ 1202 h 1735"/>
                <a:gd name="T64" fmla="*/ 561 w 837"/>
                <a:gd name="T65" fmla="*/ 1227 h 1735"/>
                <a:gd name="T66" fmla="*/ 603 w 837"/>
                <a:gd name="T67" fmla="*/ 1255 h 1735"/>
                <a:gd name="T68" fmla="*/ 646 w 837"/>
                <a:gd name="T69" fmla="*/ 1285 h 1735"/>
                <a:gd name="T70" fmla="*/ 689 w 837"/>
                <a:gd name="T71" fmla="*/ 1316 h 1735"/>
                <a:gd name="T72" fmla="*/ 734 w 837"/>
                <a:gd name="T73" fmla="*/ 1349 h 1735"/>
                <a:gd name="T74" fmla="*/ 778 w 837"/>
                <a:gd name="T75" fmla="*/ 1384 h 1735"/>
                <a:gd name="T76" fmla="*/ 798 w 837"/>
                <a:gd name="T77" fmla="*/ 1404 h 1735"/>
                <a:gd name="T78" fmla="*/ 814 w 837"/>
                <a:gd name="T79" fmla="*/ 1427 h 1735"/>
                <a:gd name="T80" fmla="*/ 827 w 837"/>
                <a:gd name="T81" fmla="*/ 1453 h 1735"/>
                <a:gd name="T82" fmla="*/ 833 w 837"/>
                <a:gd name="T83" fmla="*/ 1480 h 1735"/>
                <a:gd name="T84" fmla="*/ 837 w 837"/>
                <a:gd name="T85" fmla="*/ 1509 h 1735"/>
                <a:gd name="T86" fmla="*/ 837 w 837"/>
                <a:gd name="T87" fmla="*/ 1735 h 1735"/>
                <a:gd name="T88" fmla="*/ 543 w 837"/>
                <a:gd name="T89" fmla="*/ 1735 h 1735"/>
                <a:gd name="T90" fmla="*/ 11 w 837"/>
                <a:gd name="T91" fmla="*/ 1204 h 1735"/>
                <a:gd name="T92" fmla="*/ 51 w 837"/>
                <a:gd name="T93" fmla="*/ 1130 h 1735"/>
                <a:gd name="T94" fmla="*/ 86 w 837"/>
                <a:gd name="T95" fmla="*/ 1055 h 1735"/>
                <a:gd name="T96" fmla="*/ 115 w 837"/>
                <a:gd name="T97" fmla="*/ 977 h 1735"/>
                <a:gd name="T98" fmla="*/ 139 w 837"/>
                <a:gd name="T99" fmla="*/ 898 h 1735"/>
                <a:gd name="T100" fmla="*/ 156 w 837"/>
                <a:gd name="T101" fmla="*/ 816 h 1735"/>
                <a:gd name="T102" fmla="*/ 167 w 837"/>
                <a:gd name="T103" fmla="*/ 734 h 1735"/>
                <a:gd name="T104" fmla="*/ 173 w 837"/>
                <a:gd name="T105" fmla="*/ 650 h 1735"/>
                <a:gd name="T106" fmla="*/ 173 w 837"/>
                <a:gd name="T107" fmla="*/ 566 h 1735"/>
                <a:gd name="T108" fmla="*/ 166 w 837"/>
                <a:gd name="T109" fmla="*/ 480 h 1735"/>
                <a:gd name="T110" fmla="*/ 154 w 837"/>
                <a:gd name="T111" fmla="*/ 395 h 1735"/>
                <a:gd name="T112" fmla="*/ 135 w 837"/>
                <a:gd name="T113" fmla="*/ 312 h 1735"/>
                <a:gd name="T114" fmla="*/ 110 w 837"/>
                <a:gd name="T115" fmla="*/ 230 h 1735"/>
                <a:gd name="T116" fmla="*/ 79 w 837"/>
                <a:gd name="T117" fmla="*/ 152 h 1735"/>
                <a:gd name="T118" fmla="*/ 42 w 837"/>
                <a:gd name="T119" fmla="*/ 74 h 1735"/>
                <a:gd name="T120" fmla="*/ 0 w 837"/>
                <a:gd name="T12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1735">
                  <a:moveTo>
                    <a:pt x="0" y="0"/>
                  </a:moveTo>
                  <a:lnTo>
                    <a:pt x="69" y="0"/>
                  </a:lnTo>
                  <a:lnTo>
                    <a:pt x="113" y="3"/>
                  </a:lnTo>
                  <a:lnTo>
                    <a:pt x="155" y="12"/>
                  </a:lnTo>
                  <a:lnTo>
                    <a:pt x="195" y="28"/>
                  </a:lnTo>
                  <a:lnTo>
                    <a:pt x="232" y="48"/>
                  </a:lnTo>
                  <a:lnTo>
                    <a:pt x="265" y="73"/>
                  </a:lnTo>
                  <a:lnTo>
                    <a:pt x="294" y="102"/>
                  </a:lnTo>
                  <a:lnTo>
                    <a:pt x="319" y="135"/>
                  </a:lnTo>
                  <a:lnTo>
                    <a:pt x="339" y="172"/>
                  </a:lnTo>
                  <a:lnTo>
                    <a:pt x="354" y="211"/>
                  </a:lnTo>
                  <a:lnTo>
                    <a:pt x="363" y="253"/>
                  </a:lnTo>
                  <a:lnTo>
                    <a:pt x="367" y="298"/>
                  </a:lnTo>
                  <a:lnTo>
                    <a:pt x="367" y="627"/>
                  </a:lnTo>
                  <a:lnTo>
                    <a:pt x="363" y="657"/>
                  </a:lnTo>
                  <a:lnTo>
                    <a:pt x="354" y="686"/>
                  </a:lnTo>
                  <a:lnTo>
                    <a:pt x="341" y="711"/>
                  </a:lnTo>
                  <a:lnTo>
                    <a:pt x="322" y="733"/>
                  </a:lnTo>
                  <a:lnTo>
                    <a:pt x="300" y="751"/>
                  </a:lnTo>
                  <a:lnTo>
                    <a:pt x="300" y="1069"/>
                  </a:lnTo>
                  <a:lnTo>
                    <a:pt x="300" y="1074"/>
                  </a:lnTo>
                  <a:lnTo>
                    <a:pt x="302" y="1077"/>
                  </a:lnTo>
                  <a:lnTo>
                    <a:pt x="305" y="1080"/>
                  </a:lnTo>
                  <a:lnTo>
                    <a:pt x="308" y="1082"/>
                  </a:lnTo>
                  <a:lnTo>
                    <a:pt x="320" y="1089"/>
                  </a:lnTo>
                  <a:lnTo>
                    <a:pt x="338" y="1098"/>
                  </a:lnTo>
                  <a:lnTo>
                    <a:pt x="359" y="1109"/>
                  </a:lnTo>
                  <a:lnTo>
                    <a:pt x="385" y="1123"/>
                  </a:lnTo>
                  <a:lnTo>
                    <a:pt x="414" y="1139"/>
                  </a:lnTo>
                  <a:lnTo>
                    <a:pt x="447" y="1158"/>
                  </a:lnTo>
                  <a:lnTo>
                    <a:pt x="483" y="1179"/>
                  </a:lnTo>
                  <a:lnTo>
                    <a:pt x="521" y="1202"/>
                  </a:lnTo>
                  <a:lnTo>
                    <a:pt x="561" y="1227"/>
                  </a:lnTo>
                  <a:lnTo>
                    <a:pt x="603" y="1255"/>
                  </a:lnTo>
                  <a:lnTo>
                    <a:pt x="646" y="1285"/>
                  </a:lnTo>
                  <a:lnTo>
                    <a:pt x="689" y="1316"/>
                  </a:lnTo>
                  <a:lnTo>
                    <a:pt x="734" y="1349"/>
                  </a:lnTo>
                  <a:lnTo>
                    <a:pt x="778" y="1384"/>
                  </a:lnTo>
                  <a:lnTo>
                    <a:pt x="798" y="1404"/>
                  </a:lnTo>
                  <a:lnTo>
                    <a:pt x="814" y="1427"/>
                  </a:lnTo>
                  <a:lnTo>
                    <a:pt x="827" y="1453"/>
                  </a:lnTo>
                  <a:lnTo>
                    <a:pt x="833" y="1480"/>
                  </a:lnTo>
                  <a:lnTo>
                    <a:pt x="837" y="1509"/>
                  </a:lnTo>
                  <a:lnTo>
                    <a:pt x="837" y="1735"/>
                  </a:lnTo>
                  <a:lnTo>
                    <a:pt x="543" y="1735"/>
                  </a:lnTo>
                  <a:lnTo>
                    <a:pt x="11" y="1204"/>
                  </a:lnTo>
                  <a:lnTo>
                    <a:pt x="51" y="1130"/>
                  </a:lnTo>
                  <a:lnTo>
                    <a:pt x="86" y="1055"/>
                  </a:lnTo>
                  <a:lnTo>
                    <a:pt x="115" y="977"/>
                  </a:lnTo>
                  <a:lnTo>
                    <a:pt x="139" y="898"/>
                  </a:lnTo>
                  <a:lnTo>
                    <a:pt x="156" y="816"/>
                  </a:lnTo>
                  <a:lnTo>
                    <a:pt x="167" y="734"/>
                  </a:lnTo>
                  <a:lnTo>
                    <a:pt x="173" y="650"/>
                  </a:lnTo>
                  <a:lnTo>
                    <a:pt x="173" y="566"/>
                  </a:lnTo>
                  <a:lnTo>
                    <a:pt x="166" y="480"/>
                  </a:lnTo>
                  <a:lnTo>
                    <a:pt x="154" y="395"/>
                  </a:lnTo>
                  <a:lnTo>
                    <a:pt x="135" y="312"/>
                  </a:lnTo>
                  <a:lnTo>
                    <a:pt x="110" y="230"/>
                  </a:lnTo>
                  <a:lnTo>
                    <a:pt x="79" y="152"/>
                  </a:lnTo>
                  <a:lnTo>
                    <a:pt x="42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0" name="Freeform 67"/>
            <p:cNvSpPr>
              <a:spLocks noEditPoints="1"/>
            </p:cNvSpPr>
            <p:nvPr/>
          </p:nvSpPr>
          <p:spPr bwMode="auto">
            <a:xfrm>
              <a:off x="7244434" y="3786571"/>
              <a:ext cx="317407" cy="316802"/>
            </a:xfrm>
            <a:custGeom>
              <a:avLst/>
              <a:gdLst>
                <a:gd name="T0" fmla="*/ 821 w 2625"/>
                <a:gd name="T1" fmla="*/ 192 h 2623"/>
                <a:gd name="T2" fmla="*/ 578 w 2625"/>
                <a:gd name="T3" fmla="*/ 290 h 2623"/>
                <a:gd name="T4" fmla="*/ 370 w 2625"/>
                <a:gd name="T5" fmla="*/ 467 h 2623"/>
                <a:gd name="T6" fmla="*/ 230 w 2625"/>
                <a:gd name="T7" fmla="*/ 696 h 2623"/>
                <a:gd name="T8" fmla="*/ 172 w 2625"/>
                <a:gd name="T9" fmla="*/ 948 h 2623"/>
                <a:gd name="T10" fmla="*/ 192 w 2625"/>
                <a:gd name="T11" fmla="*/ 1207 h 2623"/>
                <a:gd name="T12" fmla="*/ 290 w 2625"/>
                <a:gd name="T13" fmla="*/ 1450 h 2623"/>
                <a:gd name="T14" fmla="*/ 467 w 2625"/>
                <a:gd name="T15" fmla="*/ 1658 h 2623"/>
                <a:gd name="T16" fmla="*/ 696 w 2625"/>
                <a:gd name="T17" fmla="*/ 1796 h 2623"/>
                <a:gd name="T18" fmla="*/ 949 w 2625"/>
                <a:gd name="T19" fmla="*/ 1855 h 2623"/>
                <a:gd name="T20" fmla="*/ 1207 w 2625"/>
                <a:gd name="T21" fmla="*/ 1836 h 2623"/>
                <a:gd name="T22" fmla="*/ 1450 w 2625"/>
                <a:gd name="T23" fmla="*/ 1737 h 2623"/>
                <a:gd name="T24" fmla="*/ 1658 w 2625"/>
                <a:gd name="T25" fmla="*/ 1560 h 2623"/>
                <a:gd name="T26" fmla="*/ 1797 w 2625"/>
                <a:gd name="T27" fmla="*/ 1331 h 2623"/>
                <a:gd name="T28" fmla="*/ 1856 w 2625"/>
                <a:gd name="T29" fmla="*/ 1078 h 2623"/>
                <a:gd name="T30" fmla="*/ 1836 w 2625"/>
                <a:gd name="T31" fmla="*/ 820 h 2623"/>
                <a:gd name="T32" fmla="*/ 1738 w 2625"/>
                <a:gd name="T33" fmla="*/ 577 h 2623"/>
                <a:gd name="T34" fmla="*/ 1561 w 2625"/>
                <a:gd name="T35" fmla="*/ 369 h 2623"/>
                <a:gd name="T36" fmla="*/ 1332 w 2625"/>
                <a:gd name="T37" fmla="*/ 231 h 2623"/>
                <a:gd name="T38" fmla="*/ 1079 w 2625"/>
                <a:gd name="T39" fmla="*/ 172 h 2623"/>
                <a:gd name="T40" fmla="*/ 1155 w 2625"/>
                <a:gd name="T41" fmla="*/ 9 h 2623"/>
                <a:gd name="T42" fmla="*/ 1428 w 2625"/>
                <a:gd name="T43" fmla="*/ 88 h 2623"/>
                <a:gd name="T44" fmla="*/ 1675 w 2625"/>
                <a:gd name="T45" fmla="*/ 245 h 2623"/>
                <a:gd name="T46" fmla="*/ 1876 w 2625"/>
                <a:gd name="T47" fmla="*/ 480 h 2623"/>
                <a:gd name="T48" fmla="*/ 1995 w 2625"/>
                <a:gd name="T49" fmla="*/ 755 h 2623"/>
                <a:gd name="T50" fmla="*/ 2028 w 2625"/>
                <a:gd name="T51" fmla="*/ 1048 h 2623"/>
                <a:gd name="T52" fmla="*/ 1975 w 2625"/>
                <a:gd name="T53" fmla="*/ 1339 h 2623"/>
                <a:gd name="T54" fmla="*/ 1836 w 2625"/>
                <a:gd name="T55" fmla="*/ 1606 h 2623"/>
                <a:gd name="T56" fmla="*/ 1928 w 2625"/>
                <a:gd name="T57" fmla="*/ 1728 h 2623"/>
                <a:gd name="T58" fmla="*/ 2602 w 2625"/>
                <a:gd name="T59" fmla="*/ 2405 h 2623"/>
                <a:gd name="T60" fmla="*/ 2622 w 2625"/>
                <a:gd name="T61" fmla="*/ 2509 h 2623"/>
                <a:gd name="T62" fmla="*/ 2562 w 2625"/>
                <a:gd name="T63" fmla="*/ 2600 h 2623"/>
                <a:gd name="T64" fmla="*/ 2458 w 2625"/>
                <a:gd name="T65" fmla="*/ 2621 h 2623"/>
                <a:gd name="T66" fmla="*/ 1798 w 2625"/>
                <a:gd name="T67" fmla="*/ 1994 h 2623"/>
                <a:gd name="T68" fmla="*/ 1669 w 2625"/>
                <a:gd name="T69" fmla="*/ 1787 h 2623"/>
                <a:gd name="T70" fmla="*/ 1424 w 2625"/>
                <a:gd name="T71" fmla="*/ 1940 h 2623"/>
                <a:gd name="T72" fmla="*/ 1154 w 2625"/>
                <a:gd name="T73" fmla="*/ 2017 h 2623"/>
                <a:gd name="T74" fmla="*/ 873 w 2625"/>
                <a:gd name="T75" fmla="*/ 2016 h 2623"/>
                <a:gd name="T76" fmla="*/ 600 w 2625"/>
                <a:gd name="T77" fmla="*/ 1938 h 2623"/>
                <a:gd name="T78" fmla="*/ 352 w 2625"/>
                <a:gd name="T79" fmla="*/ 1781 h 2623"/>
                <a:gd name="T80" fmla="*/ 152 w 2625"/>
                <a:gd name="T81" fmla="*/ 1546 h 2623"/>
                <a:gd name="T82" fmla="*/ 34 w 2625"/>
                <a:gd name="T83" fmla="*/ 1270 h 2623"/>
                <a:gd name="T84" fmla="*/ 0 w 2625"/>
                <a:gd name="T85" fmla="*/ 976 h 2623"/>
                <a:gd name="T86" fmla="*/ 55 w 2625"/>
                <a:gd name="T87" fmla="*/ 684 h 2623"/>
                <a:gd name="T88" fmla="*/ 195 w 2625"/>
                <a:gd name="T89" fmla="*/ 415 h 2623"/>
                <a:gd name="T90" fmla="*/ 411 w 2625"/>
                <a:gd name="T91" fmla="*/ 198 h 2623"/>
                <a:gd name="T92" fmla="*/ 666 w 2625"/>
                <a:gd name="T93" fmla="*/ 61 h 2623"/>
                <a:gd name="T94" fmla="*/ 944 w 2625"/>
                <a:gd name="T95" fmla="*/ 2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5" h="2623">
                  <a:moveTo>
                    <a:pt x="1013" y="169"/>
                  </a:moveTo>
                  <a:lnTo>
                    <a:pt x="949" y="172"/>
                  </a:lnTo>
                  <a:lnTo>
                    <a:pt x="885" y="179"/>
                  </a:lnTo>
                  <a:lnTo>
                    <a:pt x="821" y="192"/>
                  </a:lnTo>
                  <a:lnTo>
                    <a:pt x="758" y="209"/>
                  </a:lnTo>
                  <a:lnTo>
                    <a:pt x="696" y="231"/>
                  </a:lnTo>
                  <a:lnTo>
                    <a:pt x="636" y="258"/>
                  </a:lnTo>
                  <a:lnTo>
                    <a:pt x="578" y="290"/>
                  </a:lnTo>
                  <a:lnTo>
                    <a:pt x="521" y="327"/>
                  </a:lnTo>
                  <a:lnTo>
                    <a:pt x="467" y="369"/>
                  </a:lnTo>
                  <a:lnTo>
                    <a:pt x="416" y="417"/>
                  </a:lnTo>
                  <a:lnTo>
                    <a:pt x="370" y="467"/>
                  </a:lnTo>
                  <a:lnTo>
                    <a:pt x="328" y="522"/>
                  </a:lnTo>
                  <a:lnTo>
                    <a:pt x="290" y="577"/>
                  </a:lnTo>
                  <a:lnTo>
                    <a:pt x="258" y="635"/>
                  </a:lnTo>
                  <a:lnTo>
                    <a:pt x="230" y="696"/>
                  </a:lnTo>
                  <a:lnTo>
                    <a:pt x="208" y="757"/>
                  </a:lnTo>
                  <a:lnTo>
                    <a:pt x="192" y="820"/>
                  </a:lnTo>
                  <a:lnTo>
                    <a:pt x="178" y="884"/>
                  </a:lnTo>
                  <a:lnTo>
                    <a:pt x="172" y="948"/>
                  </a:lnTo>
                  <a:lnTo>
                    <a:pt x="168" y="1014"/>
                  </a:lnTo>
                  <a:lnTo>
                    <a:pt x="172" y="1079"/>
                  </a:lnTo>
                  <a:lnTo>
                    <a:pt x="178" y="1143"/>
                  </a:lnTo>
                  <a:lnTo>
                    <a:pt x="192" y="1207"/>
                  </a:lnTo>
                  <a:lnTo>
                    <a:pt x="208" y="1270"/>
                  </a:lnTo>
                  <a:lnTo>
                    <a:pt x="230" y="1332"/>
                  </a:lnTo>
                  <a:lnTo>
                    <a:pt x="258" y="1392"/>
                  </a:lnTo>
                  <a:lnTo>
                    <a:pt x="290" y="1450"/>
                  </a:lnTo>
                  <a:lnTo>
                    <a:pt x="328" y="1507"/>
                  </a:lnTo>
                  <a:lnTo>
                    <a:pt x="370" y="1560"/>
                  </a:lnTo>
                  <a:lnTo>
                    <a:pt x="416" y="1610"/>
                  </a:lnTo>
                  <a:lnTo>
                    <a:pt x="467" y="1658"/>
                  </a:lnTo>
                  <a:lnTo>
                    <a:pt x="521" y="1700"/>
                  </a:lnTo>
                  <a:lnTo>
                    <a:pt x="578" y="1737"/>
                  </a:lnTo>
                  <a:lnTo>
                    <a:pt x="636" y="1769"/>
                  </a:lnTo>
                  <a:lnTo>
                    <a:pt x="696" y="1796"/>
                  </a:lnTo>
                  <a:lnTo>
                    <a:pt x="758" y="1818"/>
                  </a:lnTo>
                  <a:lnTo>
                    <a:pt x="821" y="1836"/>
                  </a:lnTo>
                  <a:lnTo>
                    <a:pt x="884" y="1848"/>
                  </a:lnTo>
                  <a:lnTo>
                    <a:pt x="949" y="1855"/>
                  </a:lnTo>
                  <a:lnTo>
                    <a:pt x="1013" y="1858"/>
                  </a:lnTo>
                  <a:lnTo>
                    <a:pt x="1079" y="1855"/>
                  </a:lnTo>
                  <a:lnTo>
                    <a:pt x="1143" y="1848"/>
                  </a:lnTo>
                  <a:lnTo>
                    <a:pt x="1207" y="1836"/>
                  </a:lnTo>
                  <a:lnTo>
                    <a:pt x="1270" y="1818"/>
                  </a:lnTo>
                  <a:lnTo>
                    <a:pt x="1332" y="1796"/>
                  </a:lnTo>
                  <a:lnTo>
                    <a:pt x="1392" y="1769"/>
                  </a:lnTo>
                  <a:lnTo>
                    <a:pt x="1450" y="1737"/>
                  </a:lnTo>
                  <a:lnTo>
                    <a:pt x="1507" y="1700"/>
                  </a:lnTo>
                  <a:lnTo>
                    <a:pt x="1560" y="1658"/>
                  </a:lnTo>
                  <a:lnTo>
                    <a:pt x="1612" y="1610"/>
                  </a:lnTo>
                  <a:lnTo>
                    <a:pt x="1658" y="1560"/>
                  </a:lnTo>
                  <a:lnTo>
                    <a:pt x="1700" y="1507"/>
                  </a:lnTo>
                  <a:lnTo>
                    <a:pt x="1738" y="1450"/>
                  </a:lnTo>
                  <a:lnTo>
                    <a:pt x="1770" y="1392"/>
                  </a:lnTo>
                  <a:lnTo>
                    <a:pt x="1797" y="1331"/>
                  </a:lnTo>
                  <a:lnTo>
                    <a:pt x="1820" y="1270"/>
                  </a:lnTo>
                  <a:lnTo>
                    <a:pt x="1836" y="1207"/>
                  </a:lnTo>
                  <a:lnTo>
                    <a:pt x="1849" y="1143"/>
                  </a:lnTo>
                  <a:lnTo>
                    <a:pt x="1856" y="1078"/>
                  </a:lnTo>
                  <a:lnTo>
                    <a:pt x="1859" y="1014"/>
                  </a:lnTo>
                  <a:lnTo>
                    <a:pt x="1856" y="948"/>
                  </a:lnTo>
                  <a:lnTo>
                    <a:pt x="1849" y="884"/>
                  </a:lnTo>
                  <a:lnTo>
                    <a:pt x="1836" y="820"/>
                  </a:lnTo>
                  <a:lnTo>
                    <a:pt x="1820" y="757"/>
                  </a:lnTo>
                  <a:lnTo>
                    <a:pt x="1797" y="695"/>
                  </a:lnTo>
                  <a:lnTo>
                    <a:pt x="1770" y="635"/>
                  </a:lnTo>
                  <a:lnTo>
                    <a:pt x="1738" y="577"/>
                  </a:lnTo>
                  <a:lnTo>
                    <a:pt x="1700" y="520"/>
                  </a:lnTo>
                  <a:lnTo>
                    <a:pt x="1658" y="467"/>
                  </a:lnTo>
                  <a:lnTo>
                    <a:pt x="1612" y="417"/>
                  </a:lnTo>
                  <a:lnTo>
                    <a:pt x="1561" y="369"/>
                  </a:lnTo>
                  <a:lnTo>
                    <a:pt x="1507" y="327"/>
                  </a:lnTo>
                  <a:lnTo>
                    <a:pt x="1450" y="290"/>
                  </a:lnTo>
                  <a:lnTo>
                    <a:pt x="1392" y="258"/>
                  </a:lnTo>
                  <a:lnTo>
                    <a:pt x="1332" y="231"/>
                  </a:lnTo>
                  <a:lnTo>
                    <a:pt x="1270" y="209"/>
                  </a:lnTo>
                  <a:lnTo>
                    <a:pt x="1207" y="192"/>
                  </a:lnTo>
                  <a:lnTo>
                    <a:pt x="1143" y="179"/>
                  </a:lnTo>
                  <a:lnTo>
                    <a:pt x="1079" y="172"/>
                  </a:lnTo>
                  <a:lnTo>
                    <a:pt x="1013" y="169"/>
                  </a:lnTo>
                  <a:close/>
                  <a:moveTo>
                    <a:pt x="1013" y="0"/>
                  </a:moveTo>
                  <a:lnTo>
                    <a:pt x="1084" y="2"/>
                  </a:lnTo>
                  <a:lnTo>
                    <a:pt x="1155" y="9"/>
                  </a:lnTo>
                  <a:lnTo>
                    <a:pt x="1225" y="22"/>
                  </a:lnTo>
                  <a:lnTo>
                    <a:pt x="1294" y="38"/>
                  </a:lnTo>
                  <a:lnTo>
                    <a:pt x="1362" y="61"/>
                  </a:lnTo>
                  <a:lnTo>
                    <a:pt x="1428" y="88"/>
                  </a:lnTo>
                  <a:lnTo>
                    <a:pt x="1494" y="119"/>
                  </a:lnTo>
                  <a:lnTo>
                    <a:pt x="1557" y="157"/>
                  </a:lnTo>
                  <a:lnTo>
                    <a:pt x="1617" y="198"/>
                  </a:lnTo>
                  <a:lnTo>
                    <a:pt x="1675" y="245"/>
                  </a:lnTo>
                  <a:lnTo>
                    <a:pt x="1731" y="296"/>
                  </a:lnTo>
                  <a:lnTo>
                    <a:pt x="1784" y="355"/>
                  </a:lnTo>
                  <a:lnTo>
                    <a:pt x="1833" y="415"/>
                  </a:lnTo>
                  <a:lnTo>
                    <a:pt x="1876" y="480"/>
                  </a:lnTo>
                  <a:lnTo>
                    <a:pt x="1914" y="545"/>
                  </a:lnTo>
                  <a:lnTo>
                    <a:pt x="1946" y="613"/>
                  </a:lnTo>
                  <a:lnTo>
                    <a:pt x="1974" y="683"/>
                  </a:lnTo>
                  <a:lnTo>
                    <a:pt x="1995" y="755"/>
                  </a:lnTo>
                  <a:lnTo>
                    <a:pt x="2011" y="827"/>
                  </a:lnTo>
                  <a:lnTo>
                    <a:pt x="2022" y="900"/>
                  </a:lnTo>
                  <a:lnTo>
                    <a:pt x="2028" y="974"/>
                  </a:lnTo>
                  <a:lnTo>
                    <a:pt x="2028" y="1048"/>
                  </a:lnTo>
                  <a:lnTo>
                    <a:pt x="2022" y="1122"/>
                  </a:lnTo>
                  <a:lnTo>
                    <a:pt x="2012" y="1195"/>
                  </a:lnTo>
                  <a:lnTo>
                    <a:pt x="1996" y="1267"/>
                  </a:lnTo>
                  <a:lnTo>
                    <a:pt x="1975" y="1339"/>
                  </a:lnTo>
                  <a:lnTo>
                    <a:pt x="1948" y="1408"/>
                  </a:lnTo>
                  <a:lnTo>
                    <a:pt x="1916" y="1477"/>
                  </a:lnTo>
                  <a:lnTo>
                    <a:pt x="1880" y="1543"/>
                  </a:lnTo>
                  <a:lnTo>
                    <a:pt x="1836" y="1606"/>
                  </a:lnTo>
                  <a:lnTo>
                    <a:pt x="1789" y="1668"/>
                  </a:lnTo>
                  <a:lnTo>
                    <a:pt x="1874" y="1753"/>
                  </a:lnTo>
                  <a:lnTo>
                    <a:pt x="1913" y="1713"/>
                  </a:lnTo>
                  <a:lnTo>
                    <a:pt x="1928" y="1728"/>
                  </a:lnTo>
                  <a:lnTo>
                    <a:pt x="1945" y="1745"/>
                  </a:lnTo>
                  <a:lnTo>
                    <a:pt x="1996" y="1796"/>
                  </a:lnTo>
                  <a:lnTo>
                    <a:pt x="2584" y="2383"/>
                  </a:lnTo>
                  <a:lnTo>
                    <a:pt x="2602" y="2405"/>
                  </a:lnTo>
                  <a:lnTo>
                    <a:pt x="2614" y="2430"/>
                  </a:lnTo>
                  <a:lnTo>
                    <a:pt x="2622" y="2456"/>
                  </a:lnTo>
                  <a:lnTo>
                    <a:pt x="2625" y="2483"/>
                  </a:lnTo>
                  <a:lnTo>
                    <a:pt x="2622" y="2509"/>
                  </a:lnTo>
                  <a:lnTo>
                    <a:pt x="2614" y="2536"/>
                  </a:lnTo>
                  <a:lnTo>
                    <a:pt x="2602" y="2560"/>
                  </a:lnTo>
                  <a:lnTo>
                    <a:pt x="2584" y="2582"/>
                  </a:lnTo>
                  <a:lnTo>
                    <a:pt x="2562" y="2600"/>
                  </a:lnTo>
                  <a:lnTo>
                    <a:pt x="2538" y="2613"/>
                  </a:lnTo>
                  <a:lnTo>
                    <a:pt x="2511" y="2621"/>
                  </a:lnTo>
                  <a:lnTo>
                    <a:pt x="2485" y="2623"/>
                  </a:lnTo>
                  <a:lnTo>
                    <a:pt x="2458" y="2621"/>
                  </a:lnTo>
                  <a:lnTo>
                    <a:pt x="2431" y="2613"/>
                  </a:lnTo>
                  <a:lnTo>
                    <a:pt x="2407" y="2600"/>
                  </a:lnTo>
                  <a:lnTo>
                    <a:pt x="2385" y="2582"/>
                  </a:lnTo>
                  <a:lnTo>
                    <a:pt x="1798" y="1994"/>
                  </a:lnTo>
                  <a:lnTo>
                    <a:pt x="1747" y="1943"/>
                  </a:lnTo>
                  <a:lnTo>
                    <a:pt x="1715" y="1911"/>
                  </a:lnTo>
                  <a:lnTo>
                    <a:pt x="1755" y="1873"/>
                  </a:lnTo>
                  <a:lnTo>
                    <a:pt x="1669" y="1787"/>
                  </a:lnTo>
                  <a:lnTo>
                    <a:pt x="1611" y="1833"/>
                  </a:lnTo>
                  <a:lnTo>
                    <a:pt x="1551" y="1874"/>
                  </a:lnTo>
                  <a:lnTo>
                    <a:pt x="1488" y="1909"/>
                  </a:lnTo>
                  <a:lnTo>
                    <a:pt x="1424" y="1940"/>
                  </a:lnTo>
                  <a:lnTo>
                    <a:pt x="1357" y="1966"/>
                  </a:lnTo>
                  <a:lnTo>
                    <a:pt x="1291" y="1989"/>
                  </a:lnTo>
                  <a:lnTo>
                    <a:pt x="1223" y="2005"/>
                  </a:lnTo>
                  <a:lnTo>
                    <a:pt x="1154" y="2017"/>
                  </a:lnTo>
                  <a:lnTo>
                    <a:pt x="1084" y="2024"/>
                  </a:lnTo>
                  <a:lnTo>
                    <a:pt x="1013" y="2026"/>
                  </a:lnTo>
                  <a:lnTo>
                    <a:pt x="944" y="2024"/>
                  </a:lnTo>
                  <a:lnTo>
                    <a:pt x="873" y="2016"/>
                  </a:lnTo>
                  <a:lnTo>
                    <a:pt x="803" y="2004"/>
                  </a:lnTo>
                  <a:lnTo>
                    <a:pt x="734" y="1987"/>
                  </a:lnTo>
                  <a:lnTo>
                    <a:pt x="666" y="1965"/>
                  </a:lnTo>
                  <a:lnTo>
                    <a:pt x="600" y="1938"/>
                  </a:lnTo>
                  <a:lnTo>
                    <a:pt x="535" y="1906"/>
                  </a:lnTo>
                  <a:lnTo>
                    <a:pt x="472" y="1869"/>
                  </a:lnTo>
                  <a:lnTo>
                    <a:pt x="411" y="1827"/>
                  </a:lnTo>
                  <a:lnTo>
                    <a:pt x="352" y="1781"/>
                  </a:lnTo>
                  <a:lnTo>
                    <a:pt x="297" y="1730"/>
                  </a:lnTo>
                  <a:lnTo>
                    <a:pt x="244" y="1671"/>
                  </a:lnTo>
                  <a:lnTo>
                    <a:pt x="195" y="1610"/>
                  </a:lnTo>
                  <a:lnTo>
                    <a:pt x="152" y="1546"/>
                  </a:lnTo>
                  <a:lnTo>
                    <a:pt x="114" y="1480"/>
                  </a:lnTo>
                  <a:lnTo>
                    <a:pt x="82" y="1411"/>
                  </a:lnTo>
                  <a:lnTo>
                    <a:pt x="55" y="1342"/>
                  </a:lnTo>
                  <a:lnTo>
                    <a:pt x="34" y="1270"/>
                  </a:lnTo>
                  <a:lnTo>
                    <a:pt x="17" y="1197"/>
                  </a:lnTo>
                  <a:lnTo>
                    <a:pt x="6" y="1124"/>
                  </a:lnTo>
                  <a:lnTo>
                    <a:pt x="0" y="1050"/>
                  </a:lnTo>
                  <a:lnTo>
                    <a:pt x="0" y="976"/>
                  </a:lnTo>
                  <a:lnTo>
                    <a:pt x="6" y="902"/>
                  </a:lnTo>
                  <a:lnTo>
                    <a:pt x="17" y="829"/>
                  </a:lnTo>
                  <a:lnTo>
                    <a:pt x="34" y="756"/>
                  </a:lnTo>
                  <a:lnTo>
                    <a:pt x="55" y="684"/>
                  </a:lnTo>
                  <a:lnTo>
                    <a:pt x="82" y="614"/>
                  </a:lnTo>
                  <a:lnTo>
                    <a:pt x="114" y="546"/>
                  </a:lnTo>
                  <a:lnTo>
                    <a:pt x="152" y="480"/>
                  </a:lnTo>
                  <a:lnTo>
                    <a:pt x="195" y="415"/>
                  </a:lnTo>
                  <a:lnTo>
                    <a:pt x="244" y="355"/>
                  </a:lnTo>
                  <a:lnTo>
                    <a:pt x="297" y="296"/>
                  </a:lnTo>
                  <a:lnTo>
                    <a:pt x="352" y="245"/>
                  </a:lnTo>
                  <a:lnTo>
                    <a:pt x="411" y="198"/>
                  </a:lnTo>
                  <a:lnTo>
                    <a:pt x="472" y="157"/>
                  </a:lnTo>
                  <a:lnTo>
                    <a:pt x="535" y="119"/>
                  </a:lnTo>
                  <a:lnTo>
                    <a:pt x="600" y="88"/>
                  </a:lnTo>
                  <a:lnTo>
                    <a:pt x="666" y="61"/>
                  </a:lnTo>
                  <a:lnTo>
                    <a:pt x="734" y="38"/>
                  </a:lnTo>
                  <a:lnTo>
                    <a:pt x="803" y="22"/>
                  </a:lnTo>
                  <a:lnTo>
                    <a:pt x="873" y="9"/>
                  </a:lnTo>
                  <a:lnTo>
                    <a:pt x="944" y="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1" name="Freeform 68"/>
            <p:cNvSpPr/>
            <p:nvPr/>
          </p:nvSpPr>
          <p:spPr bwMode="auto">
            <a:xfrm>
              <a:off x="7147096" y="3834938"/>
              <a:ext cx="119708" cy="209791"/>
            </a:xfrm>
            <a:custGeom>
              <a:avLst/>
              <a:gdLst>
                <a:gd name="T0" fmla="*/ 832 w 991"/>
                <a:gd name="T1" fmla="*/ 0 h 1735"/>
                <a:gd name="T2" fmla="*/ 755 w 991"/>
                <a:gd name="T3" fmla="*/ 145 h 1735"/>
                <a:gd name="T4" fmla="*/ 701 w 991"/>
                <a:gd name="T5" fmla="*/ 298 h 1735"/>
                <a:gd name="T6" fmla="*/ 669 w 991"/>
                <a:gd name="T7" fmla="*/ 455 h 1735"/>
                <a:gd name="T8" fmla="*/ 658 w 991"/>
                <a:gd name="T9" fmla="*/ 614 h 1735"/>
                <a:gd name="T10" fmla="*/ 670 w 991"/>
                <a:gd name="T11" fmla="*/ 773 h 1735"/>
                <a:gd name="T12" fmla="*/ 703 w 991"/>
                <a:gd name="T13" fmla="*/ 930 h 1735"/>
                <a:gd name="T14" fmla="*/ 758 w 991"/>
                <a:gd name="T15" fmla="*/ 1082 h 1735"/>
                <a:gd name="T16" fmla="*/ 835 w 991"/>
                <a:gd name="T17" fmla="*/ 1227 h 1735"/>
                <a:gd name="T18" fmla="*/ 934 w 991"/>
                <a:gd name="T19" fmla="*/ 1361 h 1735"/>
                <a:gd name="T20" fmla="*/ 917 w 991"/>
                <a:gd name="T21" fmla="*/ 1479 h 1735"/>
                <a:gd name="T22" fmla="*/ 814 w 991"/>
                <a:gd name="T23" fmla="*/ 1564 h 1735"/>
                <a:gd name="T24" fmla="*/ 767 w 991"/>
                <a:gd name="T25" fmla="*/ 1626 h 1735"/>
                <a:gd name="T26" fmla="*/ 736 w 991"/>
                <a:gd name="T27" fmla="*/ 1696 h 1735"/>
                <a:gd name="T28" fmla="*/ 0 w 991"/>
                <a:gd name="T29" fmla="*/ 1735 h 1735"/>
                <a:gd name="T30" fmla="*/ 2 w 991"/>
                <a:gd name="T31" fmla="*/ 1479 h 1735"/>
                <a:gd name="T32" fmla="*/ 22 w 991"/>
                <a:gd name="T33" fmla="*/ 1427 h 1735"/>
                <a:gd name="T34" fmla="*/ 59 w 991"/>
                <a:gd name="T35" fmla="*/ 1384 h 1735"/>
                <a:gd name="T36" fmla="*/ 146 w 991"/>
                <a:gd name="T37" fmla="*/ 1316 h 1735"/>
                <a:gd name="T38" fmla="*/ 233 w 991"/>
                <a:gd name="T39" fmla="*/ 1255 h 1735"/>
                <a:gd name="T40" fmla="*/ 315 w 991"/>
                <a:gd name="T41" fmla="*/ 1202 h 1735"/>
                <a:gd name="T42" fmla="*/ 388 w 991"/>
                <a:gd name="T43" fmla="*/ 1158 h 1735"/>
                <a:gd name="T44" fmla="*/ 451 w 991"/>
                <a:gd name="T45" fmla="*/ 1122 h 1735"/>
                <a:gd name="T46" fmla="*/ 499 w 991"/>
                <a:gd name="T47" fmla="*/ 1097 h 1735"/>
                <a:gd name="T48" fmla="*/ 528 w 991"/>
                <a:gd name="T49" fmla="*/ 1082 h 1735"/>
                <a:gd name="T50" fmla="*/ 534 w 991"/>
                <a:gd name="T51" fmla="*/ 1077 h 1735"/>
                <a:gd name="T52" fmla="*/ 536 w 991"/>
                <a:gd name="T53" fmla="*/ 1069 h 1735"/>
                <a:gd name="T54" fmla="*/ 514 w 991"/>
                <a:gd name="T55" fmla="*/ 733 h 1735"/>
                <a:gd name="T56" fmla="*/ 481 w 991"/>
                <a:gd name="T57" fmla="*/ 686 h 1735"/>
                <a:gd name="T58" fmla="*/ 470 w 991"/>
                <a:gd name="T59" fmla="*/ 627 h 1735"/>
                <a:gd name="T60" fmla="*/ 473 w 991"/>
                <a:gd name="T61" fmla="*/ 253 h 1735"/>
                <a:gd name="T62" fmla="*/ 498 w 991"/>
                <a:gd name="T63" fmla="*/ 172 h 1735"/>
                <a:gd name="T64" fmla="*/ 543 w 991"/>
                <a:gd name="T65" fmla="*/ 102 h 1735"/>
                <a:gd name="T66" fmla="*/ 605 w 991"/>
                <a:gd name="T67" fmla="*/ 48 h 1735"/>
                <a:gd name="T68" fmla="*/ 681 w 991"/>
                <a:gd name="T69" fmla="*/ 12 h 1735"/>
                <a:gd name="T70" fmla="*/ 767 w 991"/>
                <a:gd name="T7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1" h="1735">
                  <a:moveTo>
                    <a:pt x="767" y="0"/>
                  </a:moveTo>
                  <a:lnTo>
                    <a:pt x="832" y="0"/>
                  </a:lnTo>
                  <a:lnTo>
                    <a:pt x="791" y="72"/>
                  </a:lnTo>
                  <a:lnTo>
                    <a:pt x="755" y="145"/>
                  </a:lnTo>
                  <a:lnTo>
                    <a:pt x="726" y="220"/>
                  </a:lnTo>
                  <a:lnTo>
                    <a:pt x="701" y="298"/>
                  </a:lnTo>
                  <a:lnTo>
                    <a:pt x="682" y="376"/>
                  </a:lnTo>
                  <a:lnTo>
                    <a:pt x="669" y="455"/>
                  </a:lnTo>
                  <a:lnTo>
                    <a:pt x="661" y="534"/>
                  </a:lnTo>
                  <a:lnTo>
                    <a:pt x="658" y="614"/>
                  </a:lnTo>
                  <a:lnTo>
                    <a:pt x="661" y="693"/>
                  </a:lnTo>
                  <a:lnTo>
                    <a:pt x="670" y="773"/>
                  </a:lnTo>
                  <a:lnTo>
                    <a:pt x="684" y="853"/>
                  </a:lnTo>
                  <a:lnTo>
                    <a:pt x="703" y="930"/>
                  </a:lnTo>
                  <a:lnTo>
                    <a:pt x="728" y="1007"/>
                  </a:lnTo>
                  <a:lnTo>
                    <a:pt x="758" y="1082"/>
                  </a:lnTo>
                  <a:lnTo>
                    <a:pt x="794" y="1155"/>
                  </a:lnTo>
                  <a:lnTo>
                    <a:pt x="835" y="1227"/>
                  </a:lnTo>
                  <a:lnTo>
                    <a:pt x="882" y="1296"/>
                  </a:lnTo>
                  <a:lnTo>
                    <a:pt x="934" y="1361"/>
                  </a:lnTo>
                  <a:lnTo>
                    <a:pt x="991" y="1424"/>
                  </a:lnTo>
                  <a:lnTo>
                    <a:pt x="917" y="1479"/>
                  </a:lnTo>
                  <a:lnTo>
                    <a:pt x="843" y="1538"/>
                  </a:lnTo>
                  <a:lnTo>
                    <a:pt x="814" y="1564"/>
                  </a:lnTo>
                  <a:lnTo>
                    <a:pt x="789" y="1594"/>
                  </a:lnTo>
                  <a:lnTo>
                    <a:pt x="767" y="1626"/>
                  </a:lnTo>
                  <a:lnTo>
                    <a:pt x="749" y="1661"/>
                  </a:lnTo>
                  <a:lnTo>
                    <a:pt x="736" y="1696"/>
                  </a:lnTo>
                  <a:lnTo>
                    <a:pt x="726" y="1735"/>
                  </a:lnTo>
                  <a:lnTo>
                    <a:pt x="0" y="1735"/>
                  </a:lnTo>
                  <a:lnTo>
                    <a:pt x="0" y="1508"/>
                  </a:lnTo>
                  <a:lnTo>
                    <a:pt x="2" y="1479"/>
                  </a:lnTo>
                  <a:lnTo>
                    <a:pt x="10" y="1453"/>
                  </a:lnTo>
                  <a:lnTo>
                    <a:pt x="22" y="1427"/>
                  </a:lnTo>
                  <a:lnTo>
                    <a:pt x="38" y="1404"/>
                  </a:lnTo>
                  <a:lnTo>
                    <a:pt x="59" y="1384"/>
                  </a:lnTo>
                  <a:lnTo>
                    <a:pt x="102" y="1349"/>
                  </a:lnTo>
                  <a:lnTo>
                    <a:pt x="146" y="1316"/>
                  </a:lnTo>
                  <a:lnTo>
                    <a:pt x="190" y="1285"/>
                  </a:lnTo>
                  <a:lnTo>
                    <a:pt x="233" y="1255"/>
                  </a:lnTo>
                  <a:lnTo>
                    <a:pt x="274" y="1227"/>
                  </a:lnTo>
                  <a:lnTo>
                    <a:pt x="315" y="1202"/>
                  </a:lnTo>
                  <a:lnTo>
                    <a:pt x="353" y="1179"/>
                  </a:lnTo>
                  <a:lnTo>
                    <a:pt x="388" y="1158"/>
                  </a:lnTo>
                  <a:lnTo>
                    <a:pt x="421" y="1139"/>
                  </a:lnTo>
                  <a:lnTo>
                    <a:pt x="451" y="1122"/>
                  </a:lnTo>
                  <a:lnTo>
                    <a:pt x="477" y="1109"/>
                  </a:lnTo>
                  <a:lnTo>
                    <a:pt x="499" y="1097"/>
                  </a:lnTo>
                  <a:lnTo>
                    <a:pt x="515" y="1089"/>
                  </a:lnTo>
                  <a:lnTo>
                    <a:pt x="528" y="1082"/>
                  </a:lnTo>
                  <a:lnTo>
                    <a:pt x="532" y="1080"/>
                  </a:lnTo>
                  <a:lnTo>
                    <a:pt x="534" y="1077"/>
                  </a:lnTo>
                  <a:lnTo>
                    <a:pt x="535" y="1074"/>
                  </a:lnTo>
                  <a:lnTo>
                    <a:pt x="536" y="1069"/>
                  </a:lnTo>
                  <a:lnTo>
                    <a:pt x="536" y="751"/>
                  </a:lnTo>
                  <a:lnTo>
                    <a:pt x="514" y="733"/>
                  </a:lnTo>
                  <a:lnTo>
                    <a:pt x="496" y="711"/>
                  </a:lnTo>
                  <a:lnTo>
                    <a:pt x="481" y="686"/>
                  </a:lnTo>
                  <a:lnTo>
                    <a:pt x="472" y="657"/>
                  </a:lnTo>
                  <a:lnTo>
                    <a:pt x="470" y="627"/>
                  </a:lnTo>
                  <a:lnTo>
                    <a:pt x="470" y="298"/>
                  </a:lnTo>
                  <a:lnTo>
                    <a:pt x="473" y="253"/>
                  </a:lnTo>
                  <a:lnTo>
                    <a:pt x="482" y="211"/>
                  </a:lnTo>
                  <a:lnTo>
                    <a:pt x="498" y="172"/>
                  </a:lnTo>
                  <a:lnTo>
                    <a:pt x="518" y="135"/>
                  </a:lnTo>
                  <a:lnTo>
                    <a:pt x="543" y="102"/>
                  </a:lnTo>
                  <a:lnTo>
                    <a:pt x="572" y="73"/>
                  </a:lnTo>
                  <a:lnTo>
                    <a:pt x="605" y="48"/>
                  </a:lnTo>
                  <a:lnTo>
                    <a:pt x="642" y="28"/>
                  </a:lnTo>
                  <a:lnTo>
                    <a:pt x="681" y="12"/>
                  </a:lnTo>
                  <a:lnTo>
                    <a:pt x="723" y="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636306" y="4556826"/>
            <a:ext cx="440742" cy="316802"/>
            <a:chOff x="7147096" y="3786571"/>
            <a:chExt cx="440742" cy="316802"/>
          </a:xfrm>
        </p:grpSpPr>
        <p:sp>
          <p:nvSpPr>
            <p:cNvPr id="23" name="Freeform 64"/>
            <p:cNvSpPr/>
            <p:nvPr/>
          </p:nvSpPr>
          <p:spPr bwMode="auto">
            <a:xfrm>
              <a:off x="7251689" y="4019336"/>
              <a:ext cx="231556" cy="65295"/>
            </a:xfrm>
            <a:custGeom>
              <a:avLst/>
              <a:gdLst>
                <a:gd name="T0" fmla="*/ 237 w 1916"/>
                <a:gd name="T1" fmla="*/ 0 h 542"/>
                <a:gd name="T2" fmla="*/ 300 w 1916"/>
                <a:gd name="T3" fmla="*/ 46 h 542"/>
                <a:gd name="T4" fmla="*/ 365 w 1916"/>
                <a:gd name="T5" fmla="*/ 88 h 542"/>
                <a:gd name="T6" fmla="*/ 432 w 1916"/>
                <a:gd name="T7" fmla="*/ 124 h 542"/>
                <a:gd name="T8" fmla="*/ 502 w 1916"/>
                <a:gd name="T9" fmla="*/ 157 h 542"/>
                <a:gd name="T10" fmla="*/ 574 w 1916"/>
                <a:gd name="T11" fmla="*/ 184 h 542"/>
                <a:gd name="T12" fmla="*/ 647 w 1916"/>
                <a:gd name="T13" fmla="*/ 207 h 542"/>
                <a:gd name="T14" fmla="*/ 722 w 1916"/>
                <a:gd name="T15" fmla="*/ 225 h 542"/>
                <a:gd name="T16" fmla="*/ 798 w 1916"/>
                <a:gd name="T17" fmla="*/ 238 h 542"/>
                <a:gd name="T18" fmla="*/ 877 w 1916"/>
                <a:gd name="T19" fmla="*/ 246 h 542"/>
                <a:gd name="T20" fmla="*/ 955 w 1916"/>
                <a:gd name="T21" fmla="*/ 248 h 542"/>
                <a:gd name="T22" fmla="*/ 1034 w 1916"/>
                <a:gd name="T23" fmla="*/ 246 h 542"/>
                <a:gd name="T24" fmla="*/ 1111 w 1916"/>
                <a:gd name="T25" fmla="*/ 238 h 542"/>
                <a:gd name="T26" fmla="*/ 1188 w 1916"/>
                <a:gd name="T27" fmla="*/ 225 h 542"/>
                <a:gd name="T28" fmla="*/ 1263 w 1916"/>
                <a:gd name="T29" fmla="*/ 206 h 542"/>
                <a:gd name="T30" fmla="*/ 1337 w 1916"/>
                <a:gd name="T31" fmla="*/ 184 h 542"/>
                <a:gd name="T32" fmla="*/ 1409 w 1916"/>
                <a:gd name="T33" fmla="*/ 157 h 542"/>
                <a:gd name="T34" fmla="*/ 1480 w 1916"/>
                <a:gd name="T35" fmla="*/ 123 h 542"/>
                <a:gd name="T36" fmla="*/ 1547 w 1916"/>
                <a:gd name="T37" fmla="*/ 87 h 542"/>
                <a:gd name="T38" fmla="*/ 1584 w 1916"/>
                <a:gd name="T39" fmla="*/ 122 h 542"/>
                <a:gd name="T40" fmla="*/ 1635 w 1916"/>
                <a:gd name="T41" fmla="*/ 172 h 542"/>
                <a:gd name="T42" fmla="*/ 1916 w 1916"/>
                <a:gd name="T43" fmla="*/ 454 h 542"/>
                <a:gd name="T44" fmla="*/ 1916 w 1916"/>
                <a:gd name="T45" fmla="*/ 542 h 542"/>
                <a:gd name="T46" fmla="*/ 0 w 1916"/>
                <a:gd name="T47" fmla="*/ 542 h 542"/>
                <a:gd name="T48" fmla="*/ 0 w 1916"/>
                <a:gd name="T49" fmla="*/ 273 h 542"/>
                <a:gd name="T50" fmla="*/ 2 w 1916"/>
                <a:gd name="T51" fmla="*/ 245 h 542"/>
                <a:gd name="T52" fmla="*/ 9 w 1916"/>
                <a:gd name="T53" fmla="*/ 217 h 542"/>
                <a:gd name="T54" fmla="*/ 19 w 1916"/>
                <a:gd name="T55" fmla="*/ 192 h 542"/>
                <a:gd name="T56" fmla="*/ 32 w 1916"/>
                <a:gd name="T57" fmla="*/ 168 h 542"/>
                <a:gd name="T58" fmla="*/ 50 w 1916"/>
                <a:gd name="T59" fmla="*/ 145 h 542"/>
                <a:gd name="T60" fmla="*/ 70 w 1916"/>
                <a:gd name="T61" fmla="*/ 126 h 542"/>
                <a:gd name="T62" fmla="*/ 125 w 1916"/>
                <a:gd name="T63" fmla="*/ 81 h 542"/>
                <a:gd name="T64" fmla="*/ 181 w 1916"/>
                <a:gd name="T65" fmla="*/ 39 h 542"/>
                <a:gd name="T66" fmla="*/ 237 w 1916"/>
                <a:gd name="T6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6" h="542">
                  <a:moveTo>
                    <a:pt x="237" y="0"/>
                  </a:moveTo>
                  <a:lnTo>
                    <a:pt x="300" y="46"/>
                  </a:lnTo>
                  <a:lnTo>
                    <a:pt x="365" y="88"/>
                  </a:lnTo>
                  <a:lnTo>
                    <a:pt x="432" y="124"/>
                  </a:lnTo>
                  <a:lnTo>
                    <a:pt x="502" y="157"/>
                  </a:lnTo>
                  <a:lnTo>
                    <a:pt x="574" y="184"/>
                  </a:lnTo>
                  <a:lnTo>
                    <a:pt x="647" y="207"/>
                  </a:lnTo>
                  <a:lnTo>
                    <a:pt x="722" y="225"/>
                  </a:lnTo>
                  <a:lnTo>
                    <a:pt x="798" y="238"/>
                  </a:lnTo>
                  <a:lnTo>
                    <a:pt x="877" y="246"/>
                  </a:lnTo>
                  <a:lnTo>
                    <a:pt x="955" y="248"/>
                  </a:lnTo>
                  <a:lnTo>
                    <a:pt x="1034" y="246"/>
                  </a:lnTo>
                  <a:lnTo>
                    <a:pt x="1111" y="238"/>
                  </a:lnTo>
                  <a:lnTo>
                    <a:pt x="1188" y="225"/>
                  </a:lnTo>
                  <a:lnTo>
                    <a:pt x="1263" y="206"/>
                  </a:lnTo>
                  <a:lnTo>
                    <a:pt x="1337" y="184"/>
                  </a:lnTo>
                  <a:lnTo>
                    <a:pt x="1409" y="157"/>
                  </a:lnTo>
                  <a:lnTo>
                    <a:pt x="1480" y="123"/>
                  </a:lnTo>
                  <a:lnTo>
                    <a:pt x="1547" y="87"/>
                  </a:lnTo>
                  <a:lnTo>
                    <a:pt x="1584" y="122"/>
                  </a:lnTo>
                  <a:lnTo>
                    <a:pt x="1635" y="172"/>
                  </a:lnTo>
                  <a:lnTo>
                    <a:pt x="1916" y="454"/>
                  </a:lnTo>
                  <a:lnTo>
                    <a:pt x="1916" y="542"/>
                  </a:lnTo>
                  <a:lnTo>
                    <a:pt x="0" y="542"/>
                  </a:lnTo>
                  <a:lnTo>
                    <a:pt x="0" y="273"/>
                  </a:lnTo>
                  <a:lnTo>
                    <a:pt x="2" y="245"/>
                  </a:lnTo>
                  <a:lnTo>
                    <a:pt x="9" y="217"/>
                  </a:lnTo>
                  <a:lnTo>
                    <a:pt x="19" y="192"/>
                  </a:lnTo>
                  <a:lnTo>
                    <a:pt x="32" y="168"/>
                  </a:lnTo>
                  <a:lnTo>
                    <a:pt x="50" y="145"/>
                  </a:lnTo>
                  <a:lnTo>
                    <a:pt x="70" y="126"/>
                  </a:lnTo>
                  <a:lnTo>
                    <a:pt x="125" y="81"/>
                  </a:lnTo>
                  <a:lnTo>
                    <a:pt x="181" y="3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4" name="Freeform 65"/>
            <p:cNvSpPr/>
            <p:nvPr/>
          </p:nvSpPr>
          <p:spPr bwMode="auto">
            <a:xfrm>
              <a:off x="7319403" y="3834938"/>
              <a:ext cx="96129" cy="158401"/>
            </a:xfrm>
            <a:custGeom>
              <a:avLst/>
              <a:gdLst>
                <a:gd name="T0" fmla="*/ 355 w 794"/>
                <a:gd name="T1" fmla="*/ 0 h 1308"/>
                <a:gd name="T2" fmla="*/ 440 w 794"/>
                <a:gd name="T3" fmla="*/ 0 h 1308"/>
                <a:gd name="T4" fmla="*/ 487 w 794"/>
                <a:gd name="T5" fmla="*/ 3 h 1308"/>
                <a:gd name="T6" fmla="*/ 534 w 794"/>
                <a:gd name="T7" fmla="*/ 13 h 1308"/>
                <a:gd name="T8" fmla="*/ 578 w 794"/>
                <a:gd name="T9" fmla="*/ 28 h 1308"/>
                <a:gd name="T10" fmla="*/ 619 w 794"/>
                <a:gd name="T11" fmla="*/ 49 h 1308"/>
                <a:gd name="T12" fmla="*/ 657 w 794"/>
                <a:gd name="T13" fmla="*/ 74 h 1308"/>
                <a:gd name="T14" fmla="*/ 691 w 794"/>
                <a:gd name="T15" fmla="*/ 104 h 1308"/>
                <a:gd name="T16" fmla="*/ 721 w 794"/>
                <a:gd name="T17" fmla="*/ 138 h 1308"/>
                <a:gd name="T18" fmla="*/ 746 w 794"/>
                <a:gd name="T19" fmla="*/ 176 h 1308"/>
                <a:gd name="T20" fmla="*/ 766 w 794"/>
                <a:gd name="T21" fmla="*/ 217 h 1308"/>
                <a:gd name="T22" fmla="*/ 782 w 794"/>
                <a:gd name="T23" fmla="*/ 261 h 1308"/>
                <a:gd name="T24" fmla="*/ 790 w 794"/>
                <a:gd name="T25" fmla="*/ 307 h 1308"/>
                <a:gd name="T26" fmla="*/ 794 w 794"/>
                <a:gd name="T27" fmla="*/ 356 h 1308"/>
                <a:gd name="T28" fmla="*/ 794 w 794"/>
                <a:gd name="T29" fmla="*/ 749 h 1308"/>
                <a:gd name="T30" fmla="*/ 792 w 794"/>
                <a:gd name="T31" fmla="*/ 780 h 1308"/>
                <a:gd name="T32" fmla="*/ 784 w 794"/>
                <a:gd name="T33" fmla="*/ 807 h 1308"/>
                <a:gd name="T34" fmla="*/ 772 w 794"/>
                <a:gd name="T35" fmla="*/ 834 h 1308"/>
                <a:gd name="T36" fmla="*/ 756 w 794"/>
                <a:gd name="T37" fmla="*/ 858 h 1308"/>
                <a:gd name="T38" fmla="*/ 737 w 794"/>
                <a:gd name="T39" fmla="*/ 879 h 1308"/>
                <a:gd name="T40" fmla="*/ 714 w 794"/>
                <a:gd name="T41" fmla="*/ 897 h 1308"/>
                <a:gd name="T42" fmla="*/ 714 w 794"/>
                <a:gd name="T43" fmla="*/ 1231 h 1308"/>
                <a:gd name="T44" fmla="*/ 656 w 794"/>
                <a:gd name="T45" fmla="*/ 1258 h 1308"/>
                <a:gd name="T46" fmla="*/ 592 w 794"/>
                <a:gd name="T47" fmla="*/ 1279 h 1308"/>
                <a:gd name="T48" fmla="*/ 528 w 794"/>
                <a:gd name="T49" fmla="*/ 1296 h 1308"/>
                <a:gd name="T50" fmla="*/ 462 w 794"/>
                <a:gd name="T51" fmla="*/ 1305 h 1308"/>
                <a:gd name="T52" fmla="*/ 394 w 794"/>
                <a:gd name="T53" fmla="*/ 1308 h 1308"/>
                <a:gd name="T54" fmla="*/ 328 w 794"/>
                <a:gd name="T55" fmla="*/ 1305 h 1308"/>
                <a:gd name="T56" fmla="*/ 263 w 794"/>
                <a:gd name="T57" fmla="*/ 1296 h 1308"/>
                <a:gd name="T58" fmla="*/ 200 w 794"/>
                <a:gd name="T59" fmla="*/ 1280 h 1308"/>
                <a:gd name="T60" fmla="*/ 138 w 794"/>
                <a:gd name="T61" fmla="*/ 1258 h 1308"/>
                <a:gd name="T62" fmla="*/ 79 w 794"/>
                <a:gd name="T63" fmla="*/ 1232 h 1308"/>
                <a:gd name="T64" fmla="*/ 79 w 794"/>
                <a:gd name="T65" fmla="*/ 896 h 1308"/>
                <a:gd name="T66" fmla="*/ 57 w 794"/>
                <a:gd name="T67" fmla="*/ 878 h 1308"/>
                <a:gd name="T68" fmla="*/ 37 w 794"/>
                <a:gd name="T69" fmla="*/ 857 h 1308"/>
                <a:gd name="T70" fmla="*/ 22 w 794"/>
                <a:gd name="T71" fmla="*/ 834 h 1308"/>
                <a:gd name="T72" fmla="*/ 10 w 794"/>
                <a:gd name="T73" fmla="*/ 807 h 1308"/>
                <a:gd name="T74" fmla="*/ 3 w 794"/>
                <a:gd name="T75" fmla="*/ 778 h 1308"/>
                <a:gd name="T76" fmla="*/ 0 w 794"/>
                <a:gd name="T77" fmla="*/ 749 h 1308"/>
                <a:gd name="T78" fmla="*/ 0 w 794"/>
                <a:gd name="T79" fmla="*/ 355 h 1308"/>
                <a:gd name="T80" fmla="*/ 3 w 794"/>
                <a:gd name="T81" fmla="*/ 306 h 1308"/>
                <a:gd name="T82" fmla="*/ 13 w 794"/>
                <a:gd name="T83" fmla="*/ 261 h 1308"/>
                <a:gd name="T84" fmla="*/ 28 w 794"/>
                <a:gd name="T85" fmla="*/ 217 h 1308"/>
                <a:gd name="T86" fmla="*/ 48 w 794"/>
                <a:gd name="T87" fmla="*/ 176 h 1308"/>
                <a:gd name="T88" fmla="*/ 74 w 794"/>
                <a:gd name="T89" fmla="*/ 138 h 1308"/>
                <a:gd name="T90" fmla="*/ 104 w 794"/>
                <a:gd name="T91" fmla="*/ 104 h 1308"/>
                <a:gd name="T92" fmla="*/ 138 w 794"/>
                <a:gd name="T93" fmla="*/ 74 h 1308"/>
                <a:gd name="T94" fmla="*/ 175 w 794"/>
                <a:gd name="T95" fmla="*/ 49 h 1308"/>
                <a:gd name="T96" fmla="*/ 216 w 794"/>
                <a:gd name="T97" fmla="*/ 28 h 1308"/>
                <a:gd name="T98" fmla="*/ 261 w 794"/>
                <a:gd name="T99" fmla="*/ 13 h 1308"/>
                <a:gd name="T100" fmla="*/ 307 w 794"/>
                <a:gd name="T101" fmla="*/ 3 h 1308"/>
                <a:gd name="T102" fmla="*/ 355 w 794"/>
                <a:gd name="T103" fmla="*/ 0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4" h="1308">
                  <a:moveTo>
                    <a:pt x="355" y="0"/>
                  </a:moveTo>
                  <a:lnTo>
                    <a:pt x="440" y="0"/>
                  </a:lnTo>
                  <a:lnTo>
                    <a:pt x="487" y="3"/>
                  </a:lnTo>
                  <a:lnTo>
                    <a:pt x="534" y="13"/>
                  </a:lnTo>
                  <a:lnTo>
                    <a:pt x="578" y="28"/>
                  </a:lnTo>
                  <a:lnTo>
                    <a:pt x="619" y="49"/>
                  </a:lnTo>
                  <a:lnTo>
                    <a:pt x="657" y="74"/>
                  </a:lnTo>
                  <a:lnTo>
                    <a:pt x="691" y="104"/>
                  </a:lnTo>
                  <a:lnTo>
                    <a:pt x="721" y="138"/>
                  </a:lnTo>
                  <a:lnTo>
                    <a:pt x="746" y="176"/>
                  </a:lnTo>
                  <a:lnTo>
                    <a:pt x="766" y="217"/>
                  </a:lnTo>
                  <a:lnTo>
                    <a:pt x="782" y="261"/>
                  </a:lnTo>
                  <a:lnTo>
                    <a:pt x="790" y="307"/>
                  </a:lnTo>
                  <a:lnTo>
                    <a:pt x="794" y="356"/>
                  </a:lnTo>
                  <a:lnTo>
                    <a:pt x="794" y="749"/>
                  </a:lnTo>
                  <a:lnTo>
                    <a:pt x="792" y="780"/>
                  </a:lnTo>
                  <a:lnTo>
                    <a:pt x="784" y="807"/>
                  </a:lnTo>
                  <a:lnTo>
                    <a:pt x="772" y="834"/>
                  </a:lnTo>
                  <a:lnTo>
                    <a:pt x="756" y="858"/>
                  </a:lnTo>
                  <a:lnTo>
                    <a:pt x="737" y="879"/>
                  </a:lnTo>
                  <a:lnTo>
                    <a:pt x="714" y="897"/>
                  </a:lnTo>
                  <a:lnTo>
                    <a:pt x="714" y="1231"/>
                  </a:lnTo>
                  <a:lnTo>
                    <a:pt x="656" y="1258"/>
                  </a:lnTo>
                  <a:lnTo>
                    <a:pt x="592" y="1279"/>
                  </a:lnTo>
                  <a:lnTo>
                    <a:pt x="528" y="1296"/>
                  </a:lnTo>
                  <a:lnTo>
                    <a:pt x="462" y="1305"/>
                  </a:lnTo>
                  <a:lnTo>
                    <a:pt x="394" y="1308"/>
                  </a:lnTo>
                  <a:lnTo>
                    <a:pt x="328" y="1305"/>
                  </a:lnTo>
                  <a:lnTo>
                    <a:pt x="263" y="1296"/>
                  </a:lnTo>
                  <a:lnTo>
                    <a:pt x="200" y="1280"/>
                  </a:lnTo>
                  <a:lnTo>
                    <a:pt x="138" y="1258"/>
                  </a:lnTo>
                  <a:lnTo>
                    <a:pt x="79" y="1232"/>
                  </a:lnTo>
                  <a:lnTo>
                    <a:pt x="79" y="896"/>
                  </a:lnTo>
                  <a:lnTo>
                    <a:pt x="57" y="878"/>
                  </a:lnTo>
                  <a:lnTo>
                    <a:pt x="37" y="857"/>
                  </a:lnTo>
                  <a:lnTo>
                    <a:pt x="22" y="834"/>
                  </a:lnTo>
                  <a:lnTo>
                    <a:pt x="10" y="807"/>
                  </a:lnTo>
                  <a:lnTo>
                    <a:pt x="3" y="778"/>
                  </a:lnTo>
                  <a:lnTo>
                    <a:pt x="0" y="749"/>
                  </a:lnTo>
                  <a:lnTo>
                    <a:pt x="0" y="355"/>
                  </a:lnTo>
                  <a:lnTo>
                    <a:pt x="3" y="306"/>
                  </a:lnTo>
                  <a:lnTo>
                    <a:pt x="13" y="261"/>
                  </a:lnTo>
                  <a:lnTo>
                    <a:pt x="28" y="217"/>
                  </a:lnTo>
                  <a:lnTo>
                    <a:pt x="48" y="176"/>
                  </a:lnTo>
                  <a:lnTo>
                    <a:pt x="74" y="138"/>
                  </a:lnTo>
                  <a:lnTo>
                    <a:pt x="104" y="104"/>
                  </a:lnTo>
                  <a:lnTo>
                    <a:pt x="138" y="74"/>
                  </a:lnTo>
                  <a:lnTo>
                    <a:pt x="175" y="49"/>
                  </a:lnTo>
                  <a:lnTo>
                    <a:pt x="216" y="28"/>
                  </a:lnTo>
                  <a:lnTo>
                    <a:pt x="261" y="13"/>
                  </a:lnTo>
                  <a:lnTo>
                    <a:pt x="307" y="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5" name="Freeform 66"/>
            <p:cNvSpPr/>
            <p:nvPr/>
          </p:nvSpPr>
          <p:spPr bwMode="auto">
            <a:xfrm>
              <a:off x="7486872" y="3834938"/>
              <a:ext cx="100966" cy="209791"/>
            </a:xfrm>
            <a:custGeom>
              <a:avLst/>
              <a:gdLst>
                <a:gd name="T0" fmla="*/ 0 w 837"/>
                <a:gd name="T1" fmla="*/ 0 h 1735"/>
                <a:gd name="T2" fmla="*/ 69 w 837"/>
                <a:gd name="T3" fmla="*/ 0 h 1735"/>
                <a:gd name="T4" fmla="*/ 113 w 837"/>
                <a:gd name="T5" fmla="*/ 3 h 1735"/>
                <a:gd name="T6" fmla="*/ 155 w 837"/>
                <a:gd name="T7" fmla="*/ 12 h 1735"/>
                <a:gd name="T8" fmla="*/ 195 w 837"/>
                <a:gd name="T9" fmla="*/ 28 h 1735"/>
                <a:gd name="T10" fmla="*/ 232 w 837"/>
                <a:gd name="T11" fmla="*/ 48 h 1735"/>
                <a:gd name="T12" fmla="*/ 265 w 837"/>
                <a:gd name="T13" fmla="*/ 73 h 1735"/>
                <a:gd name="T14" fmla="*/ 294 w 837"/>
                <a:gd name="T15" fmla="*/ 102 h 1735"/>
                <a:gd name="T16" fmla="*/ 319 w 837"/>
                <a:gd name="T17" fmla="*/ 135 h 1735"/>
                <a:gd name="T18" fmla="*/ 339 w 837"/>
                <a:gd name="T19" fmla="*/ 172 h 1735"/>
                <a:gd name="T20" fmla="*/ 354 w 837"/>
                <a:gd name="T21" fmla="*/ 211 h 1735"/>
                <a:gd name="T22" fmla="*/ 363 w 837"/>
                <a:gd name="T23" fmla="*/ 253 h 1735"/>
                <a:gd name="T24" fmla="*/ 367 w 837"/>
                <a:gd name="T25" fmla="*/ 298 h 1735"/>
                <a:gd name="T26" fmla="*/ 367 w 837"/>
                <a:gd name="T27" fmla="*/ 627 h 1735"/>
                <a:gd name="T28" fmla="*/ 363 w 837"/>
                <a:gd name="T29" fmla="*/ 657 h 1735"/>
                <a:gd name="T30" fmla="*/ 354 w 837"/>
                <a:gd name="T31" fmla="*/ 686 h 1735"/>
                <a:gd name="T32" fmla="*/ 341 w 837"/>
                <a:gd name="T33" fmla="*/ 711 h 1735"/>
                <a:gd name="T34" fmla="*/ 322 w 837"/>
                <a:gd name="T35" fmla="*/ 733 h 1735"/>
                <a:gd name="T36" fmla="*/ 300 w 837"/>
                <a:gd name="T37" fmla="*/ 751 h 1735"/>
                <a:gd name="T38" fmla="*/ 300 w 837"/>
                <a:gd name="T39" fmla="*/ 1069 h 1735"/>
                <a:gd name="T40" fmla="*/ 300 w 837"/>
                <a:gd name="T41" fmla="*/ 1074 h 1735"/>
                <a:gd name="T42" fmla="*/ 302 w 837"/>
                <a:gd name="T43" fmla="*/ 1077 h 1735"/>
                <a:gd name="T44" fmla="*/ 305 w 837"/>
                <a:gd name="T45" fmla="*/ 1080 h 1735"/>
                <a:gd name="T46" fmla="*/ 308 w 837"/>
                <a:gd name="T47" fmla="*/ 1082 h 1735"/>
                <a:gd name="T48" fmla="*/ 320 w 837"/>
                <a:gd name="T49" fmla="*/ 1089 h 1735"/>
                <a:gd name="T50" fmla="*/ 338 w 837"/>
                <a:gd name="T51" fmla="*/ 1098 h 1735"/>
                <a:gd name="T52" fmla="*/ 359 w 837"/>
                <a:gd name="T53" fmla="*/ 1109 h 1735"/>
                <a:gd name="T54" fmla="*/ 385 w 837"/>
                <a:gd name="T55" fmla="*/ 1123 h 1735"/>
                <a:gd name="T56" fmla="*/ 414 w 837"/>
                <a:gd name="T57" fmla="*/ 1139 h 1735"/>
                <a:gd name="T58" fmla="*/ 447 w 837"/>
                <a:gd name="T59" fmla="*/ 1158 h 1735"/>
                <a:gd name="T60" fmla="*/ 483 w 837"/>
                <a:gd name="T61" fmla="*/ 1179 h 1735"/>
                <a:gd name="T62" fmla="*/ 521 w 837"/>
                <a:gd name="T63" fmla="*/ 1202 h 1735"/>
                <a:gd name="T64" fmla="*/ 561 w 837"/>
                <a:gd name="T65" fmla="*/ 1227 h 1735"/>
                <a:gd name="T66" fmla="*/ 603 w 837"/>
                <a:gd name="T67" fmla="*/ 1255 h 1735"/>
                <a:gd name="T68" fmla="*/ 646 w 837"/>
                <a:gd name="T69" fmla="*/ 1285 h 1735"/>
                <a:gd name="T70" fmla="*/ 689 w 837"/>
                <a:gd name="T71" fmla="*/ 1316 h 1735"/>
                <a:gd name="T72" fmla="*/ 734 w 837"/>
                <a:gd name="T73" fmla="*/ 1349 h 1735"/>
                <a:gd name="T74" fmla="*/ 778 w 837"/>
                <a:gd name="T75" fmla="*/ 1384 h 1735"/>
                <a:gd name="T76" fmla="*/ 798 w 837"/>
                <a:gd name="T77" fmla="*/ 1404 h 1735"/>
                <a:gd name="T78" fmla="*/ 814 w 837"/>
                <a:gd name="T79" fmla="*/ 1427 h 1735"/>
                <a:gd name="T80" fmla="*/ 827 w 837"/>
                <a:gd name="T81" fmla="*/ 1453 h 1735"/>
                <a:gd name="T82" fmla="*/ 833 w 837"/>
                <a:gd name="T83" fmla="*/ 1480 h 1735"/>
                <a:gd name="T84" fmla="*/ 837 w 837"/>
                <a:gd name="T85" fmla="*/ 1509 h 1735"/>
                <a:gd name="T86" fmla="*/ 837 w 837"/>
                <a:gd name="T87" fmla="*/ 1735 h 1735"/>
                <a:gd name="T88" fmla="*/ 543 w 837"/>
                <a:gd name="T89" fmla="*/ 1735 h 1735"/>
                <a:gd name="T90" fmla="*/ 11 w 837"/>
                <a:gd name="T91" fmla="*/ 1204 h 1735"/>
                <a:gd name="T92" fmla="*/ 51 w 837"/>
                <a:gd name="T93" fmla="*/ 1130 h 1735"/>
                <a:gd name="T94" fmla="*/ 86 w 837"/>
                <a:gd name="T95" fmla="*/ 1055 h 1735"/>
                <a:gd name="T96" fmla="*/ 115 w 837"/>
                <a:gd name="T97" fmla="*/ 977 h 1735"/>
                <a:gd name="T98" fmla="*/ 139 w 837"/>
                <a:gd name="T99" fmla="*/ 898 h 1735"/>
                <a:gd name="T100" fmla="*/ 156 w 837"/>
                <a:gd name="T101" fmla="*/ 816 h 1735"/>
                <a:gd name="T102" fmla="*/ 167 w 837"/>
                <a:gd name="T103" fmla="*/ 734 h 1735"/>
                <a:gd name="T104" fmla="*/ 173 w 837"/>
                <a:gd name="T105" fmla="*/ 650 h 1735"/>
                <a:gd name="T106" fmla="*/ 173 w 837"/>
                <a:gd name="T107" fmla="*/ 566 h 1735"/>
                <a:gd name="T108" fmla="*/ 166 w 837"/>
                <a:gd name="T109" fmla="*/ 480 h 1735"/>
                <a:gd name="T110" fmla="*/ 154 w 837"/>
                <a:gd name="T111" fmla="*/ 395 h 1735"/>
                <a:gd name="T112" fmla="*/ 135 w 837"/>
                <a:gd name="T113" fmla="*/ 312 h 1735"/>
                <a:gd name="T114" fmla="*/ 110 w 837"/>
                <a:gd name="T115" fmla="*/ 230 h 1735"/>
                <a:gd name="T116" fmla="*/ 79 w 837"/>
                <a:gd name="T117" fmla="*/ 152 h 1735"/>
                <a:gd name="T118" fmla="*/ 42 w 837"/>
                <a:gd name="T119" fmla="*/ 74 h 1735"/>
                <a:gd name="T120" fmla="*/ 0 w 837"/>
                <a:gd name="T12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1735">
                  <a:moveTo>
                    <a:pt x="0" y="0"/>
                  </a:moveTo>
                  <a:lnTo>
                    <a:pt x="69" y="0"/>
                  </a:lnTo>
                  <a:lnTo>
                    <a:pt x="113" y="3"/>
                  </a:lnTo>
                  <a:lnTo>
                    <a:pt x="155" y="12"/>
                  </a:lnTo>
                  <a:lnTo>
                    <a:pt x="195" y="28"/>
                  </a:lnTo>
                  <a:lnTo>
                    <a:pt x="232" y="48"/>
                  </a:lnTo>
                  <a:lnTo>
                    <a:pt x="265" y="73"/>
                  </a:lnTo>
                  <a:lnTo>
                    <a:pt x="294" y="102"/>
                  </a:lnTo>
                  <a:lnTo>
                    <a:pt x="319" y="135"/>
                  </a:lnTo>
                  <a:lnTo>
                    <a:pt x="339" y="172"/>
                  </a:lnTo>
                  <a:lnTo>
                    <a:pt x="354" y="211"/>
                  </a:lnTo>
                  <a:lnTo>
                    <a:pt x="363" y="253"/>
                  </a:lnTo>
                  <a:lnTo>
                    <a:pt x="367" y="298"/>
                  </a:lnTo>
                  <a:lnTo>
                    <a:pt x="367" y="627"/>
                  </a:lnTo>
                  <a:lnTo>
                    <a:pt x="363" y="657"/>
                  </a:lnTo>
                  <a:lnTo>
                    <a:pt x="354" y="686"/>
                  </a:lnTo>
                  <a:lnTo>
                    <a:pt x="341" y="711"/>
                  </a:lnTo>
                  <a:lnTo>
                    <a:pt x="322" y="733"/>
                  </a:lnTo>
                  <a:lnTo>
                    <a:pt x="300" y="751"/>
                  </a:lnTo>
                  <a:lnTo>
                    <a:pt x="300" y="1069"/>
                  </a:lnTo>
                  <a:lnTo>
                    <a:pt x="300" y="1074"/>
                  </a:lnTo>
                  <a:lnTo>
                    <a:pt x="302" y="1077"/>
                  </a:lnTo>
                  <a:lnTo>
                    <a:pt x="305" y="1080"/>
                  </a:lnTo>
                  <a:lnTo>
                    <a:pt x="308" y="1082"/>
                  </a:lnTo>
                  <a:lnTo>
                    <a:pt x="320" y="1089"/>
                  </a:lnTo>
                  <a:lnTo>
                    <a:pt x="338" y="1098"/>
                  </a:lnTo>
                  <a:lnTo>
                    <a:pt x="359" y="1109"/>
                  </a:lnTo>
                  <a:lnTo>
                    <a:pt x="385" y="1123"/>
                  </a:lnTo>
                  <a:lnTo>
                    <a:pt x="414" y="1139"/>
                  </a:lnTo>
                  <a:lnTo>
                    <a:pt x="447" y="1158"/>
                  </a:lnTo>
                  <a:lnTo>
                    <a:pt x="483" y="1179"/>
                  </a:lnTo>
                  <a:lnTo>
                    <a:pt x="521" y="1202"/>
                  </a:lnTo>
                  <a:lnTo>
                    <a:pt x="561" y="1227"/>
                  </a:lnTo>
                  <a:lnTo>
                    <a:pt x="603" y="1255"/>
                  </a:lnTo>
                  <a:lnTo>
                    <a:pt x="646" y="1285"/>
                  </a:lnTo>
                  <a:lnTo>
                    <a:pt x="689" y="1316"/>
                  </a:lnTo>
                  <a:lnTo>
                    <a:pt x="734" y="1349"/>
                  </a:lnTo>
                  <a:lnTo>
                    <a:pt x="778" y="1384"/>
                  </a:lnTo>
                  <a:lnTo>
                    <a:pt x="798" y="1404"/>
                  </a:lnTo>
                  <a:lnTo>
                    <a:pt x="814" y="1427"/>
                  </a:lnTo>
                  <a:lnTo>
                    <a:pt x="827" y="1453"/>
                  </a:lnTo>
                  <a:lnTo>
                    <a:pt x="833" y="1480"/>
                  </a:lnTo>
                  <a:lnTo>
                    <a:pt x="837" y="1509"/>
                  </a:lnTo>
                  <a:lnTo>
                    <a:pt x="837" y="1735"/>
                  </a:lnTo>
                  <a:lnTo>
                    <a:pt x="543" y="1735"/>
                  </a:lnTo>
                  <a:lnTo>
                    <a:pt x="11" y="1204"/>
                  </a:lnTo>
                  <a:lnTo>
                    <a:pt x="51" y="1130"/>
                  </a:lnTo>
                  <a:lnTo>
                    <a:pt x="86" y="1055"/>
                  </a:lnTo>
                  <a:lnTo>
                    <a:pt x="115" y="977"/>
                  </a:lnTo>
                  <a:lnTo>
                    <a:pt x="139" y="898"/>
                  </a:lnTo>
                  <a:lnTo>
                    <a:pt x="156" y="816"/>
                  </a:lnTo>
                  <a:lnTo>
                    <a:pt x="167" y="734"/>
                  </a:lnTo>
                  <a:lnTo>
                    <a:pt x="173" y="650"/>
                  </a:lnTo>
                  <a:lnTo>
                    <a:pt x="173" y="566"/>
                  </a:lnTo>
                  <a:lnTo>
                    <a:pt x="166" y="480"/>
                  </a:lnTo>
                  <a:lnTo>
                    <a:pt x="154" y="395"/>
                  </a:lnTo>
                  <a:lnTo>
                    <a:pt x="135" y="312"/>
                  </a:lnTo>
                  <a:lnTo>
                    <a:pt x="110" y="230"/>
                  </a:lnTo>
                  <a:lnTo>
                    <a:pt x="79" y="152"/>
                  </a:lnTo>
                  <a:lnTo>
                    <a:pt x="42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6" name="Freeform 67"/>
            <p:cNvSpPr>
              <a:spLocks noEditPoints="1"/>
            </p:cNvSpPr>
            <p:nvPr/>
          </p:nvSpPr>
          <p:spPr bwMode="auto">
            <a:xfrm>
              <a:off x="7244434" y="3786571"/>
              <a:ext cx="317407" cy="316802"/>
            </a:xfrm>
            <a:custGeom>
              <a:avLst/>
              <a:gdLst>
                <a:gd name="T0" fmla="*/ 821 w 2625"/>
                <a:gd name="T1" fmla="*/ 192 h 2623"/>
                <a:gd name="T2" fmla="*/ 578 w 2625"/>
                <a:gd name="T3" fmla="*/ 290 h 2623"/>
                <a:gd name="T4" fmla="*/ 370 w 2625"/>
                <a:gd name="T5" fmla="*/ 467 h 2623"/>
                <a:gd name="T6" fmla="*/ 230 w 2625"/>
                <a:gd name="T7" fmla="*/ 696 h 2623"/>
                <a:gd name="T8" fmla="*/ 172 w 2625"/>
                <a:gd name="T9" fmla="*/ 948 h 2623"/>
                <a:gd name="T10" fmla="*/ 192 w 2625"/>
                <a:gd name="T11" fmla="*/ 1207 h 2623"/>
                <a:gd name="T12" fmla="*/ 290 w 2625"/>
                <a:gd name="T13" fmla="*/ 1450 h 2623"/>
                <a:gd name="T14" fmla="*/ 467 w 2625"/>
                <a:gd name="T15" fmla="*/ 1658 h 2623"/>
                <a:gd name="T16" fmla="*/ 696 w 2625"/>
                <a:gd name="T17" fmla="*/ 1796 h 2623"/>
                <a:gd name="T18" fmla="*/ 949 w 2625"/>
                <a:gd name="T19" fmla="*/ 1855 h 2623"/>
                <a:gd name="T20" fmla="*/ 1207 w 2625"/>
                <a:gd name="T21" fmla="*/ 1836 h 2623"/>
                <a:gd name="T22" fmla="*/ 1450 w 2625"/>
                <a:gd name="T23" fmla="*/ 1737 h 2623"/>
                <a:gd name="T24" fmla="*/ 1658 w 2625"/>
                <a:gd name="T25" fmla="*/ 1560 h 2623"/>
                <a:gd name="T26" fmla="*/ 1797 w 2625"/>
                <a:gd name="T27" fmla="*/ 1331 h 2623"/>
                <a:gd name="T28" fmla="*/ 1856 w 2625"/>
                <a:gd name="T29" fmla="*/ 1078 h 2623"/>
                <a:gd name="T30" fmla="*/ 1836 w 2625"/>
                <a:gd name="T31" fmla="*/ 820 h 2623"/>
                <a:gd name="T32" fmla="*/ 1738 w 2625"/>
                <a:gd name="T33" fmla="*/ 577 h 2623"/>
                <a:gd name="T34" fmla="*/ 1561 w 2625"/>
                <a:gd name="T35" fmla="*/ 369 h 2623"/>
                <a:gd name="T36" fmla="*/ 1332 w 2625"/>
                <a:gd name="T37" fmla="*/ 231 h 2623"/>
                <a:gd name="T38" fmla="*/ 1079 w 2625"/>
                <a:gd name="T39" fmla="*/ 172 h 2623"/>
                <a:gd name="T40" fmla="*/ 1155 w 2625"/>
                <a:gd name="T41" fmla="*/ 9 h 2623"/>
                <a:gd name="T42" fmla="*/ 1428 w 2625"/>
                <a:gd name="T43" fmla="*/ 88 h 2623"/>
                <a:gd name="T44" fmla="*/ 1675 w 2625"/>
                <a:gd name="T45" fmla="*/ 245 h 2623"/>
                <a:gd name="T46" fmla="*/ 1876 w 2625"/>
                <a:gd name="T47" fmla="*/ 480 h 2623"/>
                <a:gd name="T48" fmla="*/ 1995 w 2625"/>
                <a:gd name="T49" fmla="*/ 755 h 2623"/>
                <a:gd name="T50" fmla="*/ 2028 w 2625"/>
                <a:gd name="T51" fmla="*/ 1048 h 2623"/>
                <a:gd name="T52" fmla="*/ 1975 w 2625"/>
                <a:gd name="T53" fmla="*/ 1339 h 2623"/>
                <a:gd name="T54" fmla="*/ 1836 w 2625"/>
                <a:gd name="T55" fmla="*/ 1606 h 2623"/>
                <a:gd name="T56" fmla="*/ 1928 w 2625"/>
                <a:gd name="T57" fmla="*/ 1728 h 2623"/>
                <a:gd name="T58" fmla="*/ 2602 w 2625"/>
                <a:gd name="T59" fmla="*/ 2405 h 2623"/>
                <a:gd name="T60" fmla="*/ 2622 w 2625"/>
                <a:gd name="T61" fmla="*/ 2509 h 2623"/>
                <a:gd name="T62" fmla="*/ 2562 w 2625"/>
                <a:gd name="T63" fmla="*/ 2600 h 2623"/>
                <a:gd name="T64" fmla="*/ 2458 w 2625"/>
                <a:gd name="T65" fmla="*/ 2621 h 2623"/>
                <a:gd name="T66" fmla="*/ 1798 w 2625"/>
                <a:gd name="T67" fmla="*/ 1994 h 2623"/>
                <a:gd name="T68" fmla="*/ 1669 w 2625"/>
                <a:gd name="T69" fmla="*/ 1787 h 2623"/>
                <a:gd name="T70" fmla="*/ 1424 w 2625"/>
                <a:gd name="T71" fmla="*/ 1940 h 2623"/>
                <a:gd name="T72" fmla="*/ 1154 w 2625"/>
                <a:gd name="T73" fmla="*/ 2017 h 2623"/>
                <a:gd name="T74" fmla="*/ 873 w 2625"/>
                <a:gd name="T75" fmla="*/ 2016 h 2623"/>
                <a:gd name="T76" fmla="*/ 600 w 2625"/>
                <a:gd name="T77" fmla="*/ 1938 h 2623"/>
                <a:gd name="T78" fmla="*/ 352 w 2625"/>
                <a:gd name="T79" fmla="*/ 1781 h 2623"/>
                <a:gd name="T80" fmla="*/ 152 w 2625"/>
                <a:gd name="T81" fmla="*/ 1546 h 2623"/>
                <a:gd name="T82" fmla="*/ 34 w 2625"/>
                <a:gd name="T83" fmla="*/ 1270 h 2623"/>
                <a:gd name="T84" fmla="*/ 0 w 2625"/>
                <a:gd name="T85" fmla="*/ 976 h 2623"/>
                <a:gd name="T86" fmla="*/ 55 w 2625"/>
                <a:gd name="T87" fmla="*/ 684 h 2623"/>
                <a:gd name="T88" fmla="*/ 195 w 2625"/>
                <a:gd name="T89" fmla="*/ 415 h 2623"/>
                <a:gd name="T90" fmla="*/ 411 w 2625"/>
                <a:gd name="T91" fmla="*/ 198 h 2623"/>
                <a:gd name="T92" fmla="*/ 666 w 2625"/>
                <a:gd name="T93" fmla="*/ 61 h 2623"/>
                <a:gd name="T94" fmla="*/ 944 w 2625"/>
                <a:gd name="T95" fmla="*/ 2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5" h="2623">
                  <a:moveTo>
                    <a:pt x="1013" y="169"/>
                  </a:moveTo>
                  <a:lnTo>
                    <a:pt x="949" y="172"/>
                  </a:lnTo>
                  <a:lnTo>
                    <a:pt x="885" y="179"/>
                  </a:lnTo>
                  <a:lnTo>
                    <a:pt x="821" y="192"/>
                  </a:lnTo>
                  <a:lnTo>
                    <a:pt x="758" y="209"/>
                  </a:lnTo>
                  <a:lnTo>
                    <a:pt x="696" y="231"/>
                  </a:lnTo>
                  <a:lnTo>
                    <a:pt x="636" y="258"/>
                  </a:lnTo>
                  <a:lnTo>
                    <a:pt x="578" y="290"/>
                  </a:lnTo>
                  <a:lnTo>
                    <a:pt x="521" y="327"/>
                  </a:lnTo>
                  <a:lnTo>
                    <a:pt x="467" y="369"/>
                  </a:lnTo>
                  <a:lnTo>
                    <a:pt x="416" y="417"/>
                  </a:lnTo>
                  <a:lnTo>
                    <a:pt x="370" y="467"/>
                  </a:lnTo>
                  <a:lnTo>
                    <a:pt x="328" y="522"/>
                  </a:lnTo>
                  <a:lnTo>
                    <a:pt x="290" y="577"/>
                  </a:lnTo>
                  <a:lnTo>
                    <a:pt x="258" y="635"/>
                  </a:lnTo>
                  <a:lnTo>
                    <a:pt x="230" y="696"/>
                  </a:lnTo>
                  <a:lnTo>
                    <a:pt x="208" y="757"/>
                  </a:lnTo>
                  <a:lnTo>
                    <a:pt x="192" y="820"/>
                  </a:lnTo>
                  <a:lnTo>
                    <a:pt x="178" y="884"/>
                  </a:lnTo>
                  <a:lnTo>
                    <a:pt x="172" y="948"/>
                  </a:lnTo>
                  <a:lnTo>
                    <a:pt x="168" y="1014"/>
                  </a:lnTo>
                  <a:lnTo>
                    <a:pt x="172" y="1079"/>
                  </a:lnTo>
                  <a:lnTo>
                    <a:pt x="178" y="1143"/>
                  </a:lnTo>
                  <a:lnTo>
                    <a:pt x="192" y="1207"/>
                  </a:lnTo>
                  <a:lnTo>
                    <a:pt x="208" y="1270"/>
                  </a:lnTo>
                  <a:lnTo>
                    <a:pt x="230" y="1332"/>
                  </a:lnTo>
                  <a:lnTo>
                    <a:pt x="258" y="1392"/>
                  </a:lnTo>
                  <a:lnTo>
                    <a:pt x="290" y="1450"/>
                  </a:lnTo>
                  <a:lnTo>
                    <a:pt x="328" y="1507"/>
                  </a:lnTo>
                  <a:lnTo>
                    <a:pt x="370" y="1560"/>
                  </a:lnTo>
                  <a:lnTo>
                    <a:pt x="416" y="1610"/>
                  </a:lnTo>
                  <a:lnTo>
                    <a:pt x="467" y="1658"/>
                  </a:lnTo>
                  <a:lnTo>
                    <a:pt x="521" y="1700"/>
                  </a:lnTo>
                  <a:lnTo>
                    <a:pt x="578" y="1737"/>
                  </a:lnTo>
                  <a:lnTo>
                    <a:pt x="636" y="1769"/>
                  </a:lnTo>
                  <a:lnTo>
                    <a:pt x="696" y="1796"/>
                  </a:lnTo>
                  <a:lnTo>
                    <a:pt x="758" y="1818"/>
                  </a:lnTo>
                  <a:lnTo>
                    <a:pt x="821" y="1836"/>
                  </a:lnTo>
                  <a:lnTo>
                    <a:pt x="884" y="1848"/>
                  </a:lnTo>
                  <a:lnTo>
                    <a:pt x="949" y="1855"/>
                  </a:lnTo>
                  <a:lnTo>
                    <a:pt x="1013" y="1858"/>
                  </a:lnTo>
                  <a:lnTo>
                    <a:pt x="1079" y="1855"/>
                  </a:lnTo>
                  <a:lnTo>
                    <a:pt x="1143" y="1848"/>
                  </a:lnTo>
                  <a:lnTo>
                    <a:pt x="1207" y="1836"/>
                  </a:lnTo>
                  <a:lnTo>
                    <a:pt x="1270" y="1818"/>
                  </a:lnTo>
                  <a:lnTo>
                    <a:pt x="1332" y="1796"/>
                  </a:lnTo>
                  <a:lnTo>
                    <a:pt x="1392" y="1769"/>
                  </a:lnTo>
                  <a:lnTo>
                    <a:pt x="1450" y="1737"/>
                  </a:lnTo>
                  <a:lnTo>
                    <a:pt x="1507" y="1700"/>
                  </a:lnTo>
                  <a:lnTo>
                    <a:pt x="1560" y="1658"/>
                  </a:lnTo>
                  <a:lnTo>
                    <a:pt x="1612" y="1610"/>
                  </a:lnTo>
                  <a:lnTo>
                    <a:pt x="1658" y="1560"/>
                  </a:lnTo>
                  <a:lnTo>
                    <a:pt x="1700" y="1507"/>
                  </a:lnTo>
                  <a:lnTo>
                    <a:pt x="1738" y="1450"/>
                  </a:lnTo>
                  <a:lnTo>
                    <a:pt x="1770" y="1392"/>
                  </a:lnTo>
                  <a:lnTo>
                    <a:pt x="1797" y="1331"/>
                  </a:lnTo>
                  <a:lnTo>
                    <a:pt x="1820" y="1270"/>
                  </a:lnTo>
                  <a:lnTo>
                    <a:pt x="1836" y="1207"/>
                  </a:lnTo>
                  <a:lnTo>
                    <a:pt x="1849" y="1143"/>
                  </a:lnTo>
                  <a:lnTo>
                    <a:pt x="1856" y="1078"/>
                  </a:lnTo>
                  <a:lnTo>
                    <a:pt x="1859" y="1014"/>
                  </a:lnTo>
                  <a:lnTo>
                    <a:pt x="1856" y="948"/>
                  </a:lnTo>
                  <a:lnTo>
                    <a:pt x="1849" y="884"/>
                  </a:lnTo>
                  <a:lnTo>
                    <a:pt x="1836" y="820"/>
                  </a:lnTo>
                  <a:lnTo>
                    <a:pt x="1820" y="757"/>
                  </a:lnTo>
                  <a:lnTo>
                    <a:pt x="1797" y="695"/>
                  </a:lnTo>
                  <a:lnTo>
                    <a:pt x="1770" y="635"/>
                  </a:lnTo>
                  <a:lnTo>
                    <a:pt x="1738" y="577"/>
                  </a:lnTo>
                  <a:lnTo>
                    <a:pt x="1700" y="520"/>
                  </a:lnTo>
                  <a:lnTo>
                    <a:pt x="1658" y="467"/>
                  </a:lnTo>
                  <a:lnTo>
                    <a:pt x="1612" y="417"/>
                  </a:lnTo>
                  <a:lnTo>
                    <a:pt x="1561" y="369"/>
                  </a:lnTo>
                  <a:lnTo>
                    <a:pt x="1507" y="327"/>
                  </a:lnTo>
                  <a:lnTo>
                    <a:pt x="1450" y="290"/>
                  </a:lnTo>
                  <a:lnTo>
                    <a:pt x="1392" y="258"/>
                  </a:lnTo>
                  <a:lnTo>
                    <a:pt x="1332" y="231"/>
                  </a:lnTo>
                  <a:lnTo>
                    <a:pt x="1270" y="209"/>
                  </a:lnTo>
                  <a:lnTo>
                    <a:pt x="1207" y="192"/>
                  </a:lnTo>
                  <a:lnTo>
                    <a:pt x="1143" y="179"/>
                  </a:lnTo>
                  <a:lnTo>
                    <a:pt x="1079" y="172"/>
                  </a:lnTo>
                  <a:lnTo>
                    <a:pt x="1013" y="169"/>
                  </a:lnTo>
                  <a:close/>
                  <a:moveTo>
                    <a:pt x="1013" y="0"/>
                  </a:moveTo>
                  <a:lnTo>
                    <a:pt x="1084" y="2"/>
                  </a:lnTo>
                  <a:lnTo>
                    <a:pt x="1155" y="9"/>
                  </a:lnTo>
                  <a:lnTo>
                    <a:pt x="1225" y="22"/>
                  </a:lnTo>
                  <a:lnTo>
                    <a:pt x="1294" y="38"/>
                  </a:lnTo>
                  <a:lnTo>
                    <a:pt x="1362" y="61"/>
                  </a:lnTo>
                  <a:lnTo>
                    <a:pt x="1428" y="88"/>
                  </a:lnTo>
                  <a:lnTo>
                    <a:pt x="1494" y="119"/>
                  </a:lnTo>
                  <a:lnTo>
                    <a:pt x="1557" y="157"/>
                  </a:lnTo>
                  <a:lnTo>
                    <a:pt x="1617" y="198"/>
                  </a:lnTo>
                  <a:lnTo>
                    <a:pt x="1675" y="245"/>
                  </a:lnTo>
                  <a:lnTo>
                    <a:pt x="1731" y="296"/>
                  </a:lnTo>
                  <a:lnTo>
                    <a:pt x="1784" y="355"/>
                  </a:lnTo>
                  <a:lnTo>
                    <a:pt x="1833" y="415"/>
                  </a:lnTo>
                  <a:lnTo>
                    <a:pt x="1876" y="480"/>
                  </a:lnTo>
                  <a:lnTo>
                    <a:pt x="1914" y="545"/>
                  </a:lnTo>
                  <a:lnTo>
                    <a:pt x="1946" y="613"/>
                  </a:lnTo>
                  <a:lnTo>
                    <a:pt x="1974" y="683"/>
                  </a:lnTo>
                  <a:lnTo>
                    <a:pt x="1995" y="755"/>
                  </a:lnTo>
                  <a:lnTo>
                    <a:pt x="2011" y="827"/>
                  </a:lnTo>
                  <a:lnTo>
                    <a:pt x="2022" y="900"/>
                  </a:lnTo>
                  <a:lnTo>
                    <a:pt x="2028" y="974"/>
                  </a:lnTo>
                  <a:lnTo>
                    <a:pt x="2028" y="1048"/>
                  </a:lnTo>
                  <a:lnTo>
                    <a:pt x="2022" y="1122"/>
                  </a:lnTo>
                  <a:lnTo>
                    <a:pt x="2012" y="1195"/>
                  </a:lnTo>
                  <a:lnTo>
                    <a:pt x="1996" y="1267"/>
                  </a:lnTo>
                  <a:lnTo>
                    <a:pt x="1975" y="1339"/>
                  </a:lnTo>
                  <a:lnTo>
                    <a:pt x="1948" y="1408"/>
                  </a:lnTo>
                  <a:lnTo>
                    <a:pt x="1916" y="1477"/>
                  </a:lnTo>
                  <a:lnTo>
                    <a:pt x="1880" y="1543"/>
                  </a:lnTo>
                  <a:lnTo>
                    <a:pt x="1836" y="1606"/>
                  </a:lnTo>
                  <a:lnTo>
                    <a:pt x="1789" y="1668"/>
                  </a:lnTo>
                  <a:lnTo>
                    <a:pt x="1874" y="1753"/>
                  </a:lnTo>
                  <a:lnTo>
                    <a:pt x="1913" y="1713"/>
                  </a:lnTo>
                  <a:lnTo>
                    <a:pt x="1928" y="1728"/>
                  </a:lnTo>
                  <a:lnTo>
                    <a:pt x="1945" y="1745"/>
                  </a:lnTo>
                  <a:lnTo>
                    <a:pt x="1996" y="1796"/>
                  </a:lnTo>
                  <a:lnTo>
                    <a:pt x="2584" y="2383"/>
                  </a:lnTo>
                  <a:lnTo>
                    <a:pt x="2602" y="2405"/>
                  </a:lnTo>
                  <a:lnTo>
                    <a:pt x="2614" y="2430"/>
                  </a:lnTo>
                  <a:lnTo>
                    <a:pt x="2622" y="2456"/>
                  </a:lnTo>
                  <a:lnTo>
                    <a:pt x="2625" y="2483"/>
                  </a:lnTo>
                  <a:lnTo>
                    <a:pt x="2622" y="2509"/>
                  </a:lnTo>
                  <a:lnTo>
                    <a:pt x="2614" y="2536"/>
                  </a:lnTo>
                  <a:lnTo>
                    <a:pt x="2602" y="2560"/>
                  </a:lnTo>
                  <a:lnTo>
                    <a:pt x="2584" y="2582"/>
                  </a:lnTo>
                  <a:lnTo>
                    <a:pt x="2562" y="2600"/>
                  </a:lnTo>
                  <a:lnTo>
                    <a:pt x="2538" y="2613"/>
                  </a:lnTo>
                  <a:lnTo>
                    <a:pt x="2511" y="2621"/>
                  </a:lnTo>
                  <a:lnTo>
                    <a:pt x="2485" y="2623"/>
                  </a:lnTo>
                  <a:lnTo>
                    <a:pt x="2458" y="2621"/>
                  </a:lnTo>
                  <a:lnTo>
                    <a:pt x="2431" y="2613"/>
                  </a:lnTo>
                  <a:lnTo>
                    <a:pt x="2407" y="2600"/>
                  </a:lnTo>
                  <a:lnTo>
                    <a:pt x="2385" y="2582"/>
                  </a:lnTo>
                  <a:lnTo>
                    <a:pt x="1798" y="1994"/>
                  </a:lnTo>
                  <a:lnTo>
                    <a:pt x="1747" y="1943"/>
                  </a:lnTo>
                  <a:lnTo>
                    <a:pt x="1715" y="1911"/>
                  </a:lnTo>
                  <a:lnTo>
                    <a:pt x="1755" y="1873"/>
                  </a:lnTo>
                  <a:lnTo>
                    <a:pt x="1669" y="1787"/>
                  </a:lnTo>
                  <a:lnTo>
                    <a:pt x="1611" y="1833"/>
                  </a:lnTo>
                  <a:lnTo>
                    <a:pt x="1551" y="1874"/>
                  </a:lnTo>
                  <a:lnTo>
                    <a:pt x="1488" y="1909"/>
                  </a:lnTo>
                  <a:lnTo>
                    <a:pt x="1424" y="1940"/>
                  </a:lnTo>
                  <a:lnTo>
                    <a:pt x="1357" y="1966"/>
                  </a:lnTo>
                  <a:lnTo>
                    <a:pt x="1291" y="1989"/>
                  </a:lnTo>
                  <a:lnTo>
                    <a:pt x="1223" y="2005"/>
                  </a:lnTo>
                  <a:lnTo>
                    <a:pt x="1154" y="2017"/>
                  </a:lnTo>
                  <a:lnTo>
                    <a:pt x="1084" y="2024"/>
                  </a:lnTo>
                  <a:lnTo>
                    <a:pt x="1013" y="2026"/>
                  </a:lnTo>
                  <a:lnTo>
                    <a:pt x="944" y="2024"/>
                  </a:lnTo>
                  <a:lnTo>
                    <a:pt x="873" y="2016"/>
                  </a:lnTo>
                  <a:lnTo>
                    <a:pt x="803" y="2004"/>
                  </a:lnTo>
                  <a:lnTo>
                    <a:pt x="734" y="1987"/>
                  </a:lnTo>
                  <a:lnTo>
                    <a:pt x="666" y="1965"/>
                  </a:lnTo>
                  <a:lnTo>
                    <a:pt x="600" y="1938"/>
                  </a:lnTo>
                  <a:lnTo>
                    <a:pt x="535" y="1906"/>
                  </a:lnTo>
                  <a:lnTo>
                    <a:pt x="472" y="1869"/>
                  </a:lnTo>
                  <a:lnTo>
                    <a:pt x="411" y="1827"/>
                  </a:lnTo>
                  <a:lnTo>
                    <a:pt x="352" y="1781"/>
                  </a:lnTo>
                  <a:lnTo>
                    <a:pt x="297" y="1730"/>
                  </a:lnTo>
                  <a:lnTo>
                    <a:pt x="244" y="1671"/>
                  </a:lnTo>
                  <a:lnTo>
                    <a:pt x="195" y="1610"/>
                  </a:lnTo>
                  <a:lnTo>
                    <a:pt x="152" y="1546"/>
                  </a:lnTo>
                  <a:lnTo>
                    <a:pt x="114" y="1480"/>
                  </a:lnTo>
                  <a:lnTo>
                    <a:pt x="82" y="1411"/>
                  </a:lnTo>
                  <a:lnTo>
                    <a:pt x="55" y="1342"/>
                  </a:lnTo>
                  <a:lnTo>
                    <a:pt x="34" y="1270"/>
                  </a:lnTo>
                  <a:lnTo>
                    <a:pt x="17" y="1197"/>
                  </a:lnTo>
                  <a:lnTo>
                    <a:pt x="6" y="1124"/>
                  </a:lnTo>
                  <a:lnTo>
                    <a:pt x="0" y="1050"/>
                  </a:lnTo>
                  <a:lnTo>
                    <a:pt x="0" y="976"/>
                  </a:lnTo>
                  <a:lnTo>
                    <a:pt x="6" y="902"/>
                  </a:lnTo>
                  <a:lnTo>
                    <a:pt x="17" y="829"/>
                  </a:lnTo>
                  <a:lnTo>
                    <a:pt x="34" y="756"/>
                  </a:lnTo>
                  <a:lnTo>
                    <a:pt x="55" y="684"/>
                  </a:lnTo>
                  <a:lnTo>
                    <a:pt x="82" y="614"/>
                  </a:lnTo>
                  <a:lnTo>
                    <a:pt x="114" y="546"/>
                  </a:lnTo>
                  <a:lnTo>
                    <a:pt x="152" y="480"/>
                  </a:lnTo>
                  <a:lnTo>
                    <a:pt x="195" y="415"/>
                  </a:lnTo>
                  <a:lnTo>
                    <a:pt x="244" y="355"/>
                  </a:lnTo>
                  <a:lnTo>
                    <a:pt x="297" y="296"/>
                  </a:lnTo>
                  <a:lnTo>
                    <a:pt x="352" y="245"/>
                  </a:lnTo>
                  <a:lnTo>
                    <a:pt x="411" y="198"/>
                  </a:lnTo>
                  <a:lnTo>
                    <a:pt x="472" y="157"/>
                  </a:lnTo>
                  <a:lnTo>
                    <a:pt x="535" y="119"/>
                  </a:lnTo>
                  <a:lnTo>
                    <a:pt x="600" y="88"/>
                  </a:lnTo>
                  <a:lnTo>
                    <a:pt x="666" y="61"/>
                  </a:lnTo>
                  <a:lnTo>
                    <a:pt x="734" y="38"/>
                  </a:lnTo>
                  <a:lnTo>
                    <a:pt x="803" y="22"/>
                  </a:lnTo>
                  <a:lnTo>
                    <a:pt x="873" y="9"/>
                  </a:lnTo>
                  <a:lnTo>
                    <a:pt x="944" y="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" name="Freeform 68"/>
            <p:cNvSpPr/>
            <p:nvPr/>
          </p:nvSpPr>
          <p:spPr bwMode="auto">
            <a:xfrm>
              <a:off x="7147096" y="3834938"/>
              <a:ext cx="119708" cy="209791"/>
            </a:xfrm>
            <a:custGeom>
              <a:avLst/>
              <a:gdLst>
                <a:gd name="T0" fmla="*/ 832 w 991"/>
                <a:gd name="T1" fmla="*/ 0 h 1735"/>
                <a:gd name="T2" fmla="*/ 755 w 991"/>
                <a:gd name="T3" fmla="*/ 145 h 1735"/>
                <a:gd name="T4" fmla="*/ 701 w 991"/>
                <a:gd name="T5" fmla="*/ 298 h 1735"/>
                <a:gd name="T6" fmla="*/ 669 w 991"/>
                <a:gd name="T7" fmla="*/ 455 h 1735"/>
                <a:gd name="T8" fmla="*/ 658 w 991"/>
                <a:gd name="T9" fmla="*/ 614 h 1735"/>
                <a:gd name="T10" fmla="*/ 670 w 991"/>
                <a:gd name="T11" fmla="*/ 773 h 1735"/>
                <a:gd name="T12" fmla="*/ 703 w 991"/>
                <a:gd name="T13" fmla="*/ 930 h 1735"/>
                <a:gd name="T14" fmla="*/ 758 w 991"/>
                <a:gd name="T15" fmla="*/ 1082 h 1735"/>
                <a:gd name="T16" fmla="*/ 835 w 991"/>
                <a:gd name="T17" fmla="*/ 1227 h 1735"/>
                <a:gd name="T18" fmla="*/ 934 w 991"/>
                <a:gd name="T19" fmla="*/ 1361 h 1735"/>
                <a:gd name="T20" fmla="*/ 917 w 991"/>
                <a:gd name="T21" fmla="*/ 1479 h 1735"/>
                <a:gd name="T22" fmla="*/ 814 w 991"/>
                <a:gd name="T23" fmla="*/ 1564 h 1735"/>
                <a:gd name="T24" fmla="*/ 767 w 991"/>
                <a:gd name="T25" fmla="*/ 1626 h 1735"/>
                <a:gd name="T26" fmla="*/ 736 w 991"/>
                <a:gd name="T27" fmla="*/ 1696 h 1735"/>
                <a:gd name="T28" fmla="*/ 0 w 991"/>
                <a:gd name="T29" fmla="*/ 1735 h 1735"/>
                <a:gd name="T30" fmla="*/ 2 w 991"/>
                <a:gd name="T31" fmla="*/ 1479 h 1735"/>
                <a:gd name="T32" fmla="*/ 22 w 991"/>
                <a:gd name="T33" fmla="*/ 1427 h 1735"/>
                <a:gd name="T34" fmla="*/ 59 w 991"/>
                <a:gd name="T35" fmla="*/ 1384 h 1735"/>
                <a:gd name="T36" fmla="*/ 146 w 991"/>
                <a:gd name="T37" fmla="*/ 1316 h 1735"/>
                <a:gd name="T38" fmla="*/ 233 w 991"/>
                <a:gd name="T39" fmla="*/ 1255 h 1735"/>
                <a:gd name="T40" fmla="*/ 315 w 991"/>
                <a:gd name="T41" fmla="*/ 1202 h 1735"/>
                <a:gd name="T42" fmla="*/ 388 w 991"/>
                <a:gd name="T43" fmla="*/ 1158 h 1735"/>
                <a:gd name="T44" fmla="*/ 451 w 991"/>
                <a:gd name="T45" fmla="*/ 1122 h 1735"/>
                <a:gd name="T46" fmla="*/ 499 w 991"/>
                <a:gd name="T47" fmla="*/ 1097 h 1735"/>
                <a:gd name="T48" fmla="*/ 528 w 991"/>
                <a:gd name="T49" fmla="*/ 1082 h 1735"/>
                <a:gd name="T50" fmla="*/ 534 w 991"/>
                <a:gd name="T51" fmla="*/ 1077 h 1735"/>
                <a:gd name="T52" fmla="*/ 536 w 991"/>
                <a:gd name="T53" fmla="*/ 1069 h 1735"/>
                <a:gd name="T54" fmla="*/ 514 w 991"/>
                <a:gd name="T55" fmla="*/ 733 h 1735"/>
                <a:gd name="T56" fmla="*/ 481 w 991"/>
                <a:gd name="T57" fmla="*/ 686 h 1735"/>
                <a:gd name="T58" fmla="*/ 470 w 991"/>
                <a:gd name="T59" fmla="*/ 627 h 1735"/>
                <a:gd name="T60" fmla="*/ 473 w 991"/>
                <a:gd name="T61" fmla="*/ 253 h 1735"/>
                <a:gd name="T62" fmla="*/ 498 w 991"/>
                <a:gd name="T63" fmla="*/ 172 h 1735"/>
                <a:gd name="T64" fmla="*/ 543 w 991"/>
                <a:gd name="T65" fmla="*/ 102 h 1735"/>
                <a:gd name="T66" fmla="*/ 605 w 991"/>
                <a:gd name="T67" fmla="*/ 48 h 1735"/>
                <a:gd name="T68" fmla="*/ 681 w 991"/>
                <a:gd name="T69" fmla="*/ 12 h 1735"/>
                <a:gd name="T70" fmla="*/ 767 w 991"/>
                <a:gd name="T7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1" h="1735">
                  <a:moveTo>
                    <a:pt x="767" y="0"/>
                  </a:moveTo>
                  <a:lnTo>
                    <a:pt x="832" y="0"/>
                  </a:lnTo>
                  <a:lnTo>
                    <a:pt x="791" y="72"/>
                  </a:lnTo>
                  <a:lnTo>
                    <a:pt x="755" y="145"/>
                  </a:lnTo>
                  <a:lnTo>
                    <a:pt x="726" y="220"/>
                  </a:lnTo>
                  <a:lnTo>
                    <a:pt x="701" y="298"/>
                  </a:lnTo>
                  <a:lnTo>
                    <a:pt x="682" y="376"/>
                  </a:lnTo>
                  <a:lnTo>
                    <a:pt x="669" y="455"/>
                  </a:lnTo>
                  <a:lnTo>
                    <a:pt x="661" y="534"/>
                  </a:lnTo>
                  <a:lnTo>
                    <a:pt x="658" y="614"/>
                  </a:lnTo>
                  <a:lnTo>
                    <a:pt x="661" y="693"/>
                  </a:lnTo>
                  <a:lnTo>
                    <a:pt x="670" y="773"/>
                  </a:lnTo>
                  <a:lnTo>
                    <a:pt x="684" y="853"/>
                  </a:lnTo>
                  <a:lnTo>
                    <a:pt x="703" y="930"/>
                  </a:lnTo>
                  <a:lnTo>
                    <a:pt x="728" y="1007"/>
                  </a:lnTo>
                  <a:lnTo>
                    <a:pt x="758" y="1082"/>
                  </a:lnTo>
                  <a:lnTo>
                    <a:pt x="794" y="1155"/>
                  </a:lnTo>
                  <a:lnTo>
                    <a:pt x="835" y="1227"/>
                  </a:lnTo>
                  <a:lnTo>
                    <a:pt x="882" y="1296"/>
                  </a:lnTo>
                  <a:lnTo>
                    <a:pt x="934" y="1361"/>
                  </a:lnTo>
                  <a:lnTo>
                    <a:pt x="991" y="1424"/>
                  </a:lnTo>
                  <a:lnTo>
                    <a:pt x="917" y="1479"/>
                  </a:lnTo>
                  <a:lnTo>
                    <a:pt x="843" y="1538"/>
                  </a:lnTo>
                  <a:lnTo>
                    <a:pt x="814" y="1564"/>
                  </a:lnTo>
                  <a:lnTo>
                    <a:pt x="789" y="1594"/>
                  </a:lnTo>
                  <a:lnTo>
                    <a:pt x="767" y="1626"/>
                  </a:lnTo>
                  <a:lnTo>
                    <a:pt x="749" y="1661"/>
                  </a:lnTo>
                  <a:lnTo>
                    <a:pt x="736" y="1696"/>
                  </a:lnTo>
                  <a:lnTo>
                    <a:pt x="726" y="1735"/>
                  </a:lnTo>
                  <a:lnTo>
                    <a:pt x="0" y="1735"/>
                  </a:lnTo>
                  <a:lnTo>
                    <a:pt x="0" y="1508"/>
                  </a:lnTo>
                  <a:lnTo>
                    <a:pt x="2" y="1479"/>
                  </a:lnTo>
                  <a:lnTo>
                    <a:pt x="10" y="1453"/>
                  </a:lnTo>
                  <a:lnTo>
                    <a:pt x="22" y="1427"/>
                  </a:lnTo>
                  <a:lnTo>
                    <a:pt x="38" y="1404"/>
                  </a:lnTo>
                  <a:lnTo>
                    <a:pt x="59" y="1384"/>
                  </a:lnTo>
                  <a:lnTo>
                    <a:pt x="102" y="1349"/>
                  </a:lnTo>
                  <a:lnTo>
                    <a:pt x="146" y="1316"/>
                  </a:lnTo>
                  <a:lnTo>
                    <a:pt x="190" y="1285"/>
                  </a:lnTo>
                  <a:lnTo>
                    <a:pt x="233" y="1255"/>
                  </a:lnTo>
                  <a:lnTo>
                    <a:pt x="274" y="1227"/>
                  </a:lnTo>
                  <a:lnTo>
                    <a:pt x="315" y="1202"/>
                  </a:lnTo>
                  <a:lnTo>
                    <a:pt x="353" y="1179"/>
                  </a:lnTo>
                  <a:lnTo>
                    <a:pt x="388" y="1158"/>
                  </a:lnTo>
                  <a:lnTo>
                    <a:pt x="421" y="1139"/>
                  </a:lnTo>
                  <a:lnTo>
                    <a:pt x="451" y="1122"/>
                  </a:lnTo>
                  <a:lnTo>
                    <a:pt x="477" y="1109"/>
                  </a:lnTo>
                  <a:lnTo>
                    <a:pt x="499" y="1097"/>
                  </a:lnTo>
                  <a:lnTo>
                    <a:pt x="515" y="1089"/>
                  </a:lnTo>
                  <a:lnTo>
                    <a:pt x="528" y="1082"/>
                  </a:lnTo>
                  <a:lnTo>
                    <a:pt x="532" y="1080"/>
                  </a:lnTo>
                  <a:lnTo>
                    <a:pt x="534" y="1077"/>
                  </a:lnTo>
                  <a:lnTo>
                    <a:pt x="535" y="1074"/>
                  </a:lnTo>
                  <a:lnTo>
                    <a:pt x="536" y="1069"/>
                  </a:lnTo>
                  <a:lnTo>
                    <a:pt x="536" y="751"/>
                  </a:lnTo>
                  <a:lnTo>
                    <a:pt x="514" y="733"/>
                  </a:lnTo>
                  <a:lnTo>
                    <a:pt x="496" y="711"/>
                  </a:lnTo>
                  <a:lnTo>
                    <a:pt x="481" y="686"/>
                  </a:lnTo>
                  <a:lnTo>
                    <a:pt x="472" y="657"/>
                  </a:lnTo>
                  <a:lnTo>
                    <a:pt x="470" y="627"/>
                  </a:lnTo>
                  <a:lnTo>
                    <a:pt x="470" y="298"/>
                  </a:lnTo>
                  <a:lnTo>
                    <a:pt x="473" y="253"/>
                  </a:lnTo>
                  <a:lnTo>
                    <a:pt x="482" y="211"/>
                  </a:lnTo>
                  <a:lnTo>
                    <a:pt x="498" y="172"/>
                  </a:lnTo>
                  <a:lnTo>
                    <a:pt x="518" y="135"/>
                  </a:lnTo>
                  <a:lnTo>
                    <a:pt x="543" y="102"/>
                  </a:lnTo>
                  <a:lnTo>
                    <a:pt x="572" y="73"/>
                  </a:lnTo>
                  <a:lnTo>
                    <a:pt x="605" y="48"/>
                  </a:lnTo>
                  <a:lnTo>
                    <a:pt x="642" y="28"/>
                  </a:lnTo>
                  <a:lnTo>
                    <a:pt x="681" y="12"/>
                  </a:lnTo>
                  <a:lnTo>
                    <a:pt x="723" y="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605" y="1777365"/>
            <a:ext cx="6821170" cy="46164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小练习：</a:t>
            </a:r>
            <a:r>
              <a:rPr lang="zh-CN" altLang="en-US" sz="3200" dirty="0" smtClean="0">
                <a:sym typeface="+mn-ea"/>
              </a:rPr>
              <a:t>寻找相似样本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16280" y="3216910"/>
            <a:ext cx="1060069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kern="600" spc="16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如果需要通过模型识别微信支付交易是否</a:t>
            </a:r>
            <a:r>
              <a:rPr lang="zh-CN" altLang="en-US" b="1" kern="600" spc="160" dirty="0" smtClean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被骗</a:t>
            </a:r>
            <a:r>
              <a:rPr lang="zh-CN" altLang="en-US" kern="600" spc="16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，如何通过寻找相似样本，扩大被骗样本量？</a:t>
            </a:r>
            <a:endParaRPr lang="zh-CN" altLang="en-US" kern="600" spc="16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相似样本训练后的评估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254760" y="2805430"/>
            <a:ext cx="1504950" cy="86296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90204" pitchFamily="34" charset="0"/>
              <a:buNone/>
            </a:pPr>
            <a:endParaRPr lang="zh-CN" altLang="en-US" sz="1800" b="1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3171825" y="1741805"/>
            <a:ext cx="1130935" cy="38481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90204" pitchFamily="34" charset="0"/>
              <a:buNone/>
            </a:pPr>
            <a:r>
              <a:rPr lang="zh-CN" altLang="en-US" sz="1800" dirty="0" smtClean="0"/>
              <a:t>训练</a:t>
            </a:r>
            <a:endParaRPr lang="zh-CN" altLang="en-US" sz="1800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2197735" y="3589655"/>
            <a:ext cx="2804795" cy="76263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90204" pitchFamily="34" charset="0"/>
              <a:buNone/>
            </a:pPr>
            <a:r>
              <a:rPr lang="zh-CN" altLang="en-US" sz="1800" dirty="0" smtClean="0"/>
              <a:t>处理</a:t>
            </a:r>
            <a:r>
              <a:rPr lang="zh-CN" altLang="en-US" sz="3600" b="1" dirty="0" smtClean="0">
                <a:solidFill>
                  <a:srgbClr val="F05A23"/>
                </a:solidFill>
              </a:rPr>
              <a:t>后</a:t>
            </a:r>
            <a:r>
              <a:rPr lang="zh-CN" altLang="en-US" sz="1800" dirty="0" smtClean="0"/>
              <a:t>的样本（</a:t>
            </a:r>
            <a:r>
              <a:rPr lang="en-US" altLang="zh-CN" sz="1800" dirty="0" smtClean="0"/>
              <a:t>y</a:t>
            </a:r>
            <a:r>
              <a:rPr lang="zh-CN" altLang="en-US" sz="1800" dirty="0" smtClean="0"/>
              <a:t>变量）</a:t>
            </a:r>
            <a:endParaRPr lang="zh-CN" altLang="en-US" sz="1800" dirty="0" smtClean="0"/>
          </a:p>
        </p:txBody>
      </p:sp>
      <p:sp>
        <p:nvSpPr>
          <p:cNvPr id="30" name="文本框 29"/>
          <p:cNvSpPr txBox="1"/>
          <p:nvPr/>
        </p:nvSpPr>
        <p:spPr>
          <a:xfrm>
            <a:off x="7255510" y="5829300"/>
            <a:ext cx="1130935" cy="5181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90204" pitchFamily="34" charset="0"/>
              <a:buNone/>
            </a:pPr>
            <a:r>
              <a:rPr lang="zh-CN" altLang="en-US" sz="1800" dirty="0" smtClean="0"/>
              <a:t>评估</a:t>
            </a:r>
            <a:endParaRPr lang="zh-CN" altLang="en-US" sz="1800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6416040" y="3589655"/>
            <a:ext cx="2981325" cy="7632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90204" pitchFamily="34" charset="0"/>
              <a:buNone/>
            </a:pPr>
            <a:r>
              <a:rPr lang="zh-CN" altLang="en-US" sz="1800" dirty="0" smtClean="0"/>
              <a:t>处理</a:t>
            </a:r>
            <a:r>
              <a:rPr lang="zh-CN" altLang="en-US" sz="3600" b="1" dirty="0" smtClean="0">
                <a:solidFill>
                  <a:srgbClr val="F05A23"/>
                </a:solidFill>
              </a:rPr>
              <a:t>前</a:t>
            </a:r>
            <a:r>
              <a:rPr lang="zh-CN" altLang="en-US" sz="1800" dirty="0" smtClean="0"/>
              <a:t>的样本（</a:t>
            </a:r>
            <a:r>
              <a:rPr lang="en-US" altLang="zh-CN" sz="1800" dirty="0" smtClean="0"/>
              <a:t>y</a:t>
            </a:r>
            <a:r>
              <a:rPr lang="zh-CN" altLang="en-US" sz="1800" dirty="0" smtClean="0"/>
              <a:t>变量）</a:t>
            </a:r>
            <a:endParaRPr lang="zh-CN" altLang="en-US" sz="1800" dirty="0" smtClean="0"/>
          </a:p>
        </p:txBody>
      </p:sp>
      <p:grpSp>
        <p:nvGrpSpPr>
          <p:cNvPr id="36" name="组合 35"/>
          <p:cNvGrpSpPr/>
          <p:nvPr/>
        </p:nvGrpSpPr>
        <p:grpSpPr>
          <a:xfrm>
            <a:off x="1450975" y="2244725"/>
            <a:ext cx="8808085" cy="3583940"/>
            <a:chOff x="2255" y="2984"/>
            <a:chExt cx="13871" cy="5644"/>
          </a:xfrm>
        </p:grpSpPr>
        <p:cxnSp>
          <p:nvCxnSpPr>
            <p:cNvPr id="33" name="直接连接符 32"/>
            <p:cNvCxnSpPr/>
            <p:nvPr/>
          </p:nvCxnSpPr>
          <p:spPr>
            <a:xfrm flipH="1">
              <a:off x="7356" y="3014"/>
              <a:ext cx="3578" cy="561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426" y="8599"/>
              <a:ext cx="8700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255" y="2984"/>
              <a:ext cx="8700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0" r="18268"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256615" y="771275"/>
            <a:ext cx="2769615" cy="627943"/>
            <a:chOff x="4927755" y="1844007"/>
            <a:chExt cx="2480513" cy="627942"/>
          </a:xfrm>
        </p:grpSpPr>
        <p:sp>
          <p:nvSpPr>
            <p:cNvPr id="4" name="文本框 8"/>
            <p:cNvSpPr txBox="1"/>
            <p:nvPr/>
          </p:nvSpPr>
          <p:spPr>
            <a:xfrm>
              <a:off x="4927756" y="1844007"/>
              <a:ext cx="248051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lang="zh-CN" altLang="en-US" sz="2400" b="1" noProof="0" dirty="0" smtClean="0">
                  <a:solidFill>
                    <a:schemeClr val="bg1"/>
                  </a:solidFill>
                  <a:latin typeface="Arial" panose="020B0604020202090204" pitchFamily="34" charset="0"/>
                  <a:ea typeface="华文楷体" panose="02010600040101010101" pitchFamily="2" charset="-122"/>
                  <a:sym typeface="+mn-lt"/>
                </a:rPr>
                <a:t>食安当前工作梳理</a:t>
              </a:r>
              <a:endPara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7260367" y="2344755"/>
            <a:ext cx="3046773" cy="627943"/>
            <a:chOff x="4927755" y="1844007"/>
            <a:chExt cx="3046773" cy="627942"/>
          </a:xfrm>
        </p:grpSpPr>
        <p:sp>
          <p:nvSpPr>
            <p:cNvPr id="22" name="文本框 8"/>
            <p:cNvSpPr txBox="1"/>
            <p:nvPr/>
          </p:nvSpPr>
          <p:spPr>
            <a:xfrm>
              <a:off x="4927756" y="1844007"/>
              <a:ext cx="304677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如何对症下药</a:t>
              </a:r>
              <a:endPara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7256615" y="3841784"/>
            <a:ext cx="3050524" cy="627943"/>
            <a:chOff x="4927755" y="1844007"/>
            <a:chExt cx="2256816" cy="627942"/>
          </a:xfrm>
        </p:grpSpPr>
        <p:sp>
          <p:nvSpPr>
            <p:cNvPr id="31" name="文本框 8"/>
            <p:cNvSpPr txBox="1"/>
            <p:nvPr/>
          </p:nvSpPr>
          <p:spPr>
            <a:xfrm>
              <a:off x="4927756" y="1844007"/>
              <a:ext cx="22568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提高开发</a:t>
              </a:r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效率</a:t>
              </a:r>
              <a:endPara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7252864" y="1131431"/>
            <a:ext cx="241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</a:t>
            </a:r>
            <a:endParaRPr lang="en-US" altLang="zh-CN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252971" y="2678431"/>
            <a:ext cx="398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2个</a:t>
            </a:r>
            <a:r>
              <a:rPr lang="zh-CN"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环节</a:t>
            </a:r>
            <a:r>
              <a:rPr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、3个</a:t>
            </a:r>
            <a:r>
              <a:rPr lang="zh-CN"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层面</a:t>
            </a:r>
            <a:endParaRPr lang="zh-CN" dirty="0" smtClean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264175" y="4250477"/>
            <a:ext cx="34576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环境配置，构建工具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28827" y="922612"/>
            <a:ext cx="1676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D663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第一</a:t>
            </a:r>
            <a:r>
              <a:rPr lang="zh-CN" altLang="en-US" sz="2400" b="1" dirty="0" smtClean="0">
                <a:solidFill>
                  <a:srgbClr val="FD6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部分</a:t>
            </a:r>
            <a:endParaRPr lang="zh-CN" altLang="en-US" sz="2400" b="1" dirty="0" smtClean="0">
              <a:solidFill>
                <a:srgbClr val="FD66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28827" y="2493771"/>
            <a:ext cx="1676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第二部分</a:t>
            </a:r>
            <a:endParaRPr lang="zh-CN" altLang="en-US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28827" y="3995129"/>
            <a:ext cx="1676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第三部分</a:t>
            </a:r>
            <a:endParaRPr lang="zh-CN" altLang="en-US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26093" y="876451"/>
            <a:ext cx="67733" cy="472591"/>
          </a:xfrm>
          <a:prstGeom prst="rect">
            <a:avLst/>
          </a:prstGeom>
          <a:solidFill>
            <a:srgbClr val="FD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-3749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39" name="矩形 3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直角三角形 46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等腰三角形 51"/>
          <p:cNvSpPr/>
          <p:nvPr/>
        </p:nvSpPr>
        <p:spPr>
          <a:xfrm rot="10273322">
            <a:off x="2513719" y="875263"/>
            <a:ext cx="1825399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6"/>
          <p:cNvSpPr txBox="1"/>
          <p:nvPr/>
        </p:nvSpPr>
        <p:spPr>
          <a:xfrm>
            <a:off x="630723" y="2611313"/>
            <a:ext cx="2984009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ED6F3D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CONTENT</a:t>
            </a:r>
            <a:endParaRPr lang="en-US" altLang="zh-CN" sz="3200" b="1" dirty="0" smtClean="0">
              <a:solidFill>
                <a:srgbClr val="ED6F3D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ctr"/>
            <a:r>
              <a:rPr lang="zh-CN" altLang="en-US" sz="4400" b="1" dirty="0" smtClean="0">
                <a:solidFill>
                  <a:srgbClr val="ED6F3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  <a:endParaRPr lang="zh-CN" altLang="en-US" sz="4400" b="1" dirty="0">
              <a:solidFill>
                <a:srgbClr val="ED6F3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64400" y="1131147"/>
            <a:ext cx="21801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D6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现状与问题、目标</a:t>
            </a:r>
            <a:endParaRPr lang="zh-CN" altLang="en-US" dirty="0" smtClean="0">
              <a:solidFill>
                <a:srgbClr val="FD66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文本框 8"/>
          <p:cNvSpPr txBox="1"/>
          <p:nvPr/>
        </p:nvSpPr>
        <p:spPr>
          <a:xfrm>
            <a:off x="7264117" y="802409"/>
            <a:ext cx="30467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rgbClr val="FD66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Vue</a:t>
            </a:r>
            <a:r>
              <a:rPr lang="zh-CN" altLang="en-US" sz="2400" b="1" dirty="0" smtClean="0">
                <a:solidFill>
                  <a:srgbClr val="FD66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项目优化</a:t>
            </a:r>
            <a:r>
              <a:rPr lang="zh-CN" altLang="en-US" sz="2400" b="1" dirty="0" smtClean="0">
                <a:solidFill>
                  <a:srgbClr val="FD66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重要性</a:t>
            </a:r>
            <a:endParaRPr lang="zh-CN" altLang="en-US" sz="2400" b="1" dirty="0" smtClean="0">
              <a:solidFill>
                <a:srgbClr val="FD66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64235" y="5338479"/>
            <a:ext cx="3050524" cy="627943"/>
            <a:chOff x="4927755" y="1844007"/>
            <a:chExt cx="2256816" cy="627942"/>
          </a:xfrm>
        </p:grpSpPr>
        <p:sp>
          <p:nvSpPr>
            <p:cNvPr id="7" name="文本框 8"/>
            <p:cNvSpPr txBox="1"/>
            <p:nvPr/>
          </p:nvSpPr>
          <p:spPr>
            <a:xfrm>
              <a:off x="4927756" y="1844007"/>
              <a:ext cx="22568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提高</a:t>
              </a:r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页面性能</a:t>
              </a:r>
              <a:endPara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7264175" y="5731932"/>
            <a:ext cx="34576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代码精简，按需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引用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6447" y="5491824"/>
            <a:ext cx="1676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第四部分</a:t>
            </a:r>
            <a:endParaRPr lang="zh-CN" altLang="en-US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案例：监管投诉通报件预测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077248" y="1489768"/>
            <a:ext cx="508762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smtClean="0"/>
              <a:t>寻找监管通报件相似样本：全量投诉（公司内投诉</a:t>
            </a:r>
            <a:r>
              <a:rPr lang="en-US" altLang="zh-CN" sz="1400" smtClean="0"/>
              <a:t>+</a:t>
            </a:r>
            <a:r>
              <a:rPr lang="zh-CN" altLang="en-US" sz="1400" smtClean="0"/>
              <a:t>监管投诉</a:t>
            </a:r>
            <a:r>
              <a:rPr lang="zh-CN" sz="1400" smtClean="0"/>
              <a:t>）</a:t>
            </a:r>
            <a:endParaRPr lang="zh-CN" sz="1400" smtClean="0"/>
          </a:p>
        </p:txBody>
      </p:sp>
      <p:sp>
        <p:nvSpPr>
          <p:cNvPr id="6" name="矩形 5"/>
          <p:cNvSpPr/>
          <p:nvPr/>
        </p:nvSpPr>
        <p:spPr>
          <a:xfrm>
            <a:off x="4848225" y="4229215"/>
            <a:ext cx="325755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522720" y="2609215"/>
            <a:ext cx="324000" cy="2160000"/>
          </a:xfrm>
          <a:prstGeom prst="rect">
            <a:avLst/>
          </a:prstGeom>
          <a:solidFill>
            <a:srgbClr val="F05A2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5175" y="3809365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0.016%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76975" y="2199640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0.064%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92270" y="4770755"/>
            <a:ext cx="33572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5112385" y="2642235"/>
            <a:ext cx="1219835" cy="10160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926965" y="2816225"/>
            <a:ext cx="96774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提升</a:t>
            </a:r>
            <a:r>
              <a:rPr lang="en-US" altLang="zh-CN" sz="1400" b="1" dirty="0" smtClean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倍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83990" y="4921885"/>
            <a:ext cx="191071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监管通报件投诉率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23305" y="4940935"/>
            <a:ext cx="160401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全量投诉率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案例：监管投诉通报件预测</a:t>
            </a:r>
            <a:endParaRPr lang="zh-CN" altLang="en-US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43923" y="1489768"/>
            <a:ext cx="19608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smtClean="0"/>
              <a:t>通过全量投诉训练模型</a:t>
            </a:r>
            <a:endParaRPr lang="zh-CN" sz="1400" smtClean="0"/>
          </a:p>
        </p:txBody>
      </p:sp>
      <p:graphicFrame>
        <p:nvGraphicFramePr>
          <p:cNvPr id="9" name="表格 8"/>
          <p:cNvGraphicFramePr/>
          <p:nvPr/>
        </p:nvGraphicFramePr>
        <p:xfrm>
          <a:off x="1283018" y="2256790"/>
          <a:ext cx="4257675" cy="4447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828675"/>
                <a:gridCol w="685800"/>
                <a:gridCol w="685800"/>
                <a:gridCol w="685800"/>
                <a:gridCol w="685800"/>
              </a:tblGrid>
              <a:tr h="177800">
                <a:tc grid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华文楷体" panose="02010600040101010101" pitchFamily="2" charset="-122"/>
                        </a:rPr>
                        <a:t>20230101_全量投诉效果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分位点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客户数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覆盖率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提升度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9,545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438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4.59%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10.96%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109.63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19,089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613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3.21%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15.34%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76.72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28,633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707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2.47%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17.70%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58.99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0.4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38,177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775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2.03%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19.40%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48.50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47,721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843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1.77%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21.10%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42.20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0.6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57,265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1.57%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22.53%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37.55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0.7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66,809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945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1.41%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23.65%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33.79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0.8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76,354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1.30%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24.91%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31.13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85,898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1,027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1.20%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25.71%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28.56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95,442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1,056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26.43%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26.43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143,162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1,228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0.86%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30.74%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20.49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190,883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1,355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0.71%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33.92%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16.96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477,120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1,839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46.03%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9.21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954,046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2,332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58.37%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5.84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1,908,570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2,851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71.36%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3.57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2,863,220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3,216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80.50%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2.68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3,817,650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3,524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88.21%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4,772,070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3,741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93.64%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1.87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5,726,480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3,889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97.35%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6,680,890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3,957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1.41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7,635,300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3,981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99.65%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1.25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8,589,710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3,990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99.87%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9,544,130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3,995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100.00%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6490653" y="2256790"/>
          <a:ext cx="4257675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828675"/>
                <a:gridCol w="685800"/>
                <a:gridCol w="685800"/>
                <a:gridCol w="685800"/>
                <a:gridCol w="685800"/>
              </a:tblGrid>
              <a:tr h="177800">
                <a:tc grid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华文楷体" panose="02010600040101010101" pitchFamily="2" charset="-122"/>
                        </a:rPr>
                        <a:t>20221001_全量投诉效果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分位点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客户数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覆盖率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提升度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8,388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632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7.53%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11.82%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118.22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16,776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848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5.05%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15.86%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79.31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25,164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971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3.86%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18.16%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60.54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0.4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33,552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1,079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3.22%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20.18%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50.46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41,940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1,176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2.80%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22.00%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43.99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0.6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50,328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1,251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2.49%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23.40%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39.00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0.7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58,716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1,308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24.47%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34.95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0.8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67,103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1,377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25.76%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32.20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75,491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1,427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1.89%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26.69%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29.66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83,879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1,488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1.77%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27.83%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27.83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125,819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1,728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1.37%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32.32%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21.55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167,758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1,930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36.10%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18.05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419,392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2,578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0.61%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48.22%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9.64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838,788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3,170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59.30%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5.93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1,677,580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3,869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72.37%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2,516,360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4,325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80.90%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3,355,020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4,706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88.03%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4,193,940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5,004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93.60%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1.87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5,032,720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5,203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97.33%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5,871,510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5,289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98.93%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1.41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6,710,300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5,318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99.48%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1.24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7,549,010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5,335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99.79%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8,387,820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5,346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100.00%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89538" y="1865688"/>
            <a:ext cx="107505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b="1" smtClean="0"/>
              <a:t>训练集效果</a:t>
            </a:r>
            <a:endParaRPr lang="en-US" altLang="zh-CN" sz="1400" b="1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8084473" y="1876483"/>
            <a:ext cx="107505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b="1" smtClean="0"/>
              <a:t>验证集效果</a:t>
            </a:r>
            <a:endParaRPr lang="en-US" altLang="zh-CN" sz="1400" b="1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案例：监管投诉通报件预测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096298" y="1489768"/>
            <a:ext cx="677862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altLang="en-US" sz="1400" smtClean="0"/>
              <a:t>还原</a:t>
            </a:r>
            <a:r>
              <a:rPr lang="zh-CN" altLang="en-US" sz="1400" b="1" smtClean="0">
                <a:solidFill>
                  <a:srgbClr val="F05A23"/>
                </a:solidFill>
              </a:rPr>
              <a:t>监管通报件</a:t>
            </a:r>
            <a:r>
              <a:rPr lang="zh-CN" altLang="en-US" sz="1400" smtClean="0"/>
              <a:t>效果，模型前</a:t>
            </a:r>
            <a:r>
              <a:rPr lang="en-US" altLang="zh-CN" sz="1400" smtClean="0"/>
              <a:t>0.1%</a:t>
            </a:r>
            <a:r>
              <a:rPr lang="zh-CN" altLang="en-US" sz="1400" smtClean="0"/>
              <a:t>精确率由</a:t>
            </a:r>
            <a:r>
              <a:rPr lang="en-US" altLang="zh-CN" sz="1400" smtClean="0"/>
              <a:t>1.288%</a:t>
            </a:r>
            <a:r>
              <a:rPr lang="zh-CN" altLang="en-US" sz="1400" smtClean="0"/>
              <a:t>提升到</a:t>
            </a:r>
            <a:r>
              <a:rPr lang="en-US" altLang="zh-CN" sz="1400" smtClean="0"/>
              <a:t>1.598%</a:t>
            </a:r>
            <a:r>
              <a:rPr lang="zh-CN" altLang="en-US" sz="1400" smtClean="0"/>
              <a:t>，提升幅度达</a:t>
            </a:r>
            <a:r>
              <a:rPr lang="en-US" altLang="zh-CN" sz="1400" b="1" smtClean="0">
                <a:solidFill>
                  <a:srgbClr val="F05A23"/>
                </a:solidFill>
              </a:rPr>
              <a:t>24</a:t>
            </a:r>
            <a:r>
              <a:rPr lang="en-US" altLang="zh-CN" sz="1400" smtClean="0"/>
              <a:t>%</a:t>
            </a:r>
            <a:endParaRPr lang="en-US" altLang="zh-CN" sz="140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143429" y="2282476"/>
          <a:ext cx="4493895" cy="4351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958"/>
                <a:gridCol w="749300"/>
                <a:gridCol w="748616"/>
                <a:gridCol w="748958"/>
                <a:gridCol w="748958"/>
                <a:gridCol w="748958"/>
              </a:tblGrid>
              <a:tr h="174054">
                <a:tc gridSpan="6"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20221001_30</a:t>
                      </a:r>
                      <a:r>
                        <a:rPr lang="zh-CN" altLang="en-US" sz="800" u="none" strike="noStrike">
                          <a:effectLst/>
                        </a:rPr>
                        <a:t>天直达投诉效果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分位点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客户数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覆盖率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提升度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rgbClr val="FF6600"/>
                    </a:solidFill>
                  </a:tcPr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134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1.598%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9.72%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97.24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3990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16,776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191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1.139%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13.86%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69.30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25,164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0.906%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16.55%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55.15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33,552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0.766%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18.65%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46.62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0.663%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20.17%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40.35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50,328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295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0.586%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21.41%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35.68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58,716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317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0.540%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23.00%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32.86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3990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67,103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0.502%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24.46%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30.57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3990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75,491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0.464%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25.40%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28.22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83,879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371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0.442%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26.92%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26.92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125,819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436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0.347%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31.64%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21.09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167,758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497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0.296%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36.07%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419,392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668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0.159%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48.48%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9.70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838,788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0.098%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59.43%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5.94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1,677,580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0.059%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72.35%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3.62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2,516,360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1,111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0.044%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80.62%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2.69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3,355,020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1,197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86.87%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2.17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4,193,940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1,265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91.80%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1.84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5,032,720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1,318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95.65%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5,871,510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97.97%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1.40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6,710,300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1,367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99.20%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7,549,010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99.71%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8,387,820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100.00%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491284" y="2280046"/>
          <a:ext cx="4493748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958"/>
                <a:gridCol w="748958"/>
                <a:gridCol w="748958"/>
                <a:gridCol w="748958"/>
                <a:gridCol w="748958"/>
                <a:gridCol w="748958"/>
              </a:tblGrid>
              <a:tr h="174054">
                <a:tc gridSpan="6"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20221001_30</a:t>
                      </a:r>
                      <a:r>
                        <a:rPr lang="zh-CN" altLang="en-US" sz="800" u="none" strike="noStrike">
                          <a:effectLst/>
                        </a:rPr>
                        <a:t>天直达投诉效果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分位点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客户数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覆盖率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提升度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rgbClr val="FF6600"/>
                    </a:solidFill>
                  </a:tcPr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1.288%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7.84%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78.37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16,776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0.942%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11.47%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57.33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25,164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0.743%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13.57%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45.23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33,552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15.24%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38.10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0.546%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16.62%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33.24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50,328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0.497%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18.14%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30.24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58,716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267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0.455%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19.38%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27.68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67,103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285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0.425%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20.68%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25.85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75,491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298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0.395%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21.63%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24.03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83,879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313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0.373%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22.71%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22.71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125,819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384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0.305%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27.87%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18.58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167,758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446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0.266%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32.37%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16.18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419,394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622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0.148%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45.14%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9.03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838,788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789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0.094%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57.26%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5.73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1,677,570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968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0.058%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70.25%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3.51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2,516,360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1,089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0.043%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79.03%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2.63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3,355,150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1,179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85.56%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2.14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4,193,940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1,247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90.49%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1.81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5,032,760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1,302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94.48%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5,871,510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1,337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97.02%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6,710,040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98.69%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7,535,330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99.71%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8,387,870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100.00%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2989619" y="1928539"/>
            <a:ext cx="723275" cy="357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altLang="en-US" sz="1400" b="1" smtClean="0"/>
              <a:t>迭代后</a:t>
            </a:r>
            <a:endParaRPr lang="zh-CN" altLang="en-US" sz="1400" b="1" smtClean="0"/>
          </a:p>
        </p:txBody>
      </p:sp>
      <p:sp>
        <p:nvSpPr>
          <p:cNvPr id="23" name="文本框 22"/>
          <p:cNvSpPr txBox="1"/>
          <p:nvPr/>
        </p:nvSpPr>
        <p:spPr>
          <a:xfrm>
            <a:off x="8358053" y="1928539"/>
            <a:ext cx="723275" cy="357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altLang="en-US" sz="1400" b="1" smtClean="0"/>
              <a:t>迭代前</a:t>
            </a:r>
            <a:endParaRPr lang="zh-CN" altLang="en-US" sz="1400" b="1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3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解码行为：破局稀缺</a:t>
            </a: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精选标签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4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盘点标签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寿险场景标签梳理</a:t>
            </a:r>
            <a:endParaRPr lang="en-US" altLang="zh-CN" sz="2800" b="1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815" y="1057275"/>
            <a:ext cx="7687310" cy="4229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2400" dirty="0" smtClean="0"/>
              <a:t>数据是模型的基石，决定了模型的上限。</a:t>
            </a:r>
            <a:endParaRPr lang="zh-CN" altLang="en-US" sz="2400" dirty="0" smtClean="0"/>
          </a:p>
        </p:txBody>
      </p:sp>
      <p:sp>
        <p:nvSpPr>
          <p:cNvPr id="2" name="矩形: 圆角 15"/>
          <p:cNvSpPr/>
          <p:nvPr/>
        </p:nvSpPr>
        <p:spPr>
          <a:xfrm>
            <a:off x="3284855" y="2344420"/>
            <a:ext cx="1967230" cy="4527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静态信息</a:t>
            </a:r>
            <a:endParaRPr lang="zh-CN" altLang="en-US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7955" y="2407920"/>
            <a:ext cx="191897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姓名、年龄、婚姻状态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9" name="矩形: 圆角 15"/>
          <p:cNvSpPr/>
          <p:nvPr/>
        </p:nvSpPr>
        <p:spPr>
          <a:xfrm>
            <a:off x="7617460" y="2334895"/>
            <a:ext cx="1967230" cy="452755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行为信息</a:t>
            </a:r>
            <a:endParaRPr lang="zh-CN" altLang="en-US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60560" y="2398395"/>
            <a:ext cx="191897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姓名、年龄、婚姻状态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8055" y="3130550"/>
            <a:ext cx="2165985" cy="5657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285750" indent="-179705">
              <a:buFont typeface="Arial" panose="020B0604020202090204" pitchFamily="34" charset="0"/>
              <a:buChar char="•"/>
            </a:pPr>
            <a:r>
              <a:rPr lang="zh-CN" altLang="en-US" sz="1700" dirty="0" smtClean="0"/>
              <a:t>一般业务场景（如互联网）</a:t>
            </a:r>
            <a:endParaRPr lang="zh-CN" altLang="en-US" sz="17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948055" y="418592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285750" indent="-179705">
              <a:buFont typeface="Arial" panose="020B0604020202090204" pitchFamily="34" charset="0"/>
              <a:buChar char="•"/>
            </a:pPr>
            <a:r>
              <a:rPr lang="zh-CN" altLang="en-US" dirty="0" smtClean="0"/>
              <a:t>寿险场景</a:t>
            </a:r>
            <a:endParaRPr lang="zh-CN" altLang="en-US" dirty="0" smtClean="0"/>
          </a:p>
        </p:txBody>
      </p:sp>
      <p:cxnSp>
        <p:nvCxnSpPr>
          <p:cNvPr id="13" name="直接连接符 12"/>
          <p:cNvCxnSpPr/>
          <p:nvPr/>
        </p:nvCxnSpPr>
        <p:spPr>
          <a:xfrm>
            <a:off x="3392170" y="3810635"/>
            <a:ext cx="7859395" cy="0"/>
          </a:xfrm>
          <a:prstGeom prst="line">
            <a:avLst/>
          </a:prstGeom>
          <a:ln w="38100">
            <a:solidFill>
              <a:srgbClr val="FFEB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226300" y="3253105"/>
            <a:ext cx="0" cy="1225550"/>
          </a:xfrm>
          <a:prstGeom prst="line">
            <a:avLst/>
          </a:prstGeom>
          <a:ln w="38100">
            <a:solidFill>
              <a:srgbClr val="FFEB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417695" y="418592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700" dirty="0" smtClean="0"/>
              <a:t>丰富</a:t>
            </a:r>
            <a:endParaRPr lang="zh-CN" altLang="en-US" sz="1700" dirty="0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8376920" y="418592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700" dirty="0" smtClean="0"/>
              <a:t>稀疏</a:t>
            </a:r>
            <a:endParaRPr lang="zh-CN" altLang="en-US" sz="17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8346440" y="3192145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700" dirty="0" smtClean="0"/>
              <a:t>丰富</a:t>
            </a:r>
            <a:endParaRPr lang="zh-CN" altLang="en-US" sz="17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4417695" y="325374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700" dirty="0" smtClean="0"/>
              <a:t>相对较稀疏</a:t>
            </a:r>
            <a:endParaRPr lang="zh-CN" altLang="en-US" sz="17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975995" y="492125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寿险标签少的原因</a:t>
            </a:r>
            <a:endParaRPr lang="en-US" altLang="zh-CN" sz="1800" dirty="0" smtClean="0"/>
          </a:p>
        </p:txBody>
      </p:sp>
      <p:grpSp>
        <p:nvGrpSpPr>
          <p:cNvPr id="18" name="组合 17"/>
          <p:cNvGrpSpPr/>
          <p:nvPr/>
        </p:nvGrpSpPr>
        <p:grpSpPr>
          <a:xfrm>
            <a:off x="487680" y="485775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548890" y="5614035"/>
            <a:ext cx="2703195" cy="4025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 algn="r">
              <a:buFont typeface="Arial" panose="020B0604020202090204" pitchFamily="34" charset="0"/>
              <a:buNone/>
            </a:pPr>
            <a:r>
              <a:rPr lang="zh-CN" altLang="en-US" sz="1800" dirty="0" smtClean="0"/>
              <a:t>保险多为线下行为</a:t>
            </a:r>
            <a:endParaRPr lang="zh-CN" altLang="en-US" sz="1800" dirty="0" smtClean="0"/>
          </a:p>
        </p:txBody>
      </p:sp>
      <p:sp>
        <p:nvSpPr>
          <p:cNvPr id="21" name="文本框 20"/>
          <p:cNvSpPr txBox="1"/>
          <p:nvPr/>
        </p:nvSpPr>
        <p:spPr>
          <a:xfrm>
            <a:off x="6468745" y="6036310"/>
            <a:ext cx="2703195" cy="4025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800" dirty="0" smtClean="0"/>
              <a:t>客户行为低频</a:t>
            </a:r>
            <a:endParaRPr lang="zh-CN" altLang="en-US" sz="1800" dirty="0" smtClean="0"/>
          </a:p>
        </p:txBody>
      </p:sp>
      <p:cxnSp>
        <p:nvCxnSpPr>
          <p:cNvPr id="22" name="直接连接符 21"/>
          <p:cNvCxnSpPr/>
          <p:nvPr/>
        </p:nvCxnSpPr>
        <p:spPr>
          <a:xfrm>
            <a:off x="5873750" y="5470525"/>
            <a:ext cx="0" cy="1111885"/>
          </a:xfrm>
          <a:prstGeom prst="line">
            <a:avLst/>
          </a:prstGeom>
          <a:ln w="130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563235" y="5815330"/>
            <a:ext cx="2393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927725" y="6237605"/>
            <a:ext cx="2393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5274945" y="5671185"/>
            <a:ext cx="287655" cy="2876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6" name="椭圆 25"/>
          <p:cNvSpPr/>
          <p:nvPr/>
        </p:nvSpPr>
        <p:spPr>
          <a:xfrm>
            <a:off x="6184900" y="6093460"/>
            <a:ext cx="287655" cy="2876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948055" y="192722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标签对比</a:t>
            </a:r>
            <a:endParaRPr lang="en-US" altLang="zh-CN" sz="1800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459740" y="1863725"/>
            <a:ext cx="389255" cy="427990"/>
            <a:chOff x="450391" y="1977754"/>
            <a:chExt cx="465233" cy="511985"/>
          </a:xfrm>
        </p:grpSpPr>
        <p:sp>
          <p:nvSpPr>
            <p:cNvPr id="29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2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3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4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破局稀缺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dirty="0" smtClean="0">
                <a:sym typeface="+mn-ea"/>
              </a:rPr>
              <a:t>解决标签少的两个思路</a:t>
            </a:r>
            <a:endParaRPr lang="en-US" altLang="zh-CN" sz="2800" b="1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90" name="组合 89"/>
          <p:cNvGrpSpPr/>
          <p:nvPr/>
        </p:nvGrpSpPr>
        <p:grpSpPr>
          <a:xfrm rot="0">
            <a:off x="610870" y="2038350"/>
            <a:ext cx="10935970" cy="3369310"/>
            <a:chOff x="611025" y="2457450"/>
            <a:chExt cx="10935851" cy="3369366"/>
          </a:xfrm>
        </p:grpSpPr>
        <p:grpSp>
          <p:nvGrpSpPr>
            <p:cNvPr id="6" name="组合 5"/>
            <p:cNvGrpSpPr/>
            <p:nvPr/>
          </p:nvGrpSpPr>
          <p:grpSpPr>
            <a:xfrm>
              <a:off x="3996531" y="2457450"/>
              <a:ext cx="4198938" cy="3346450"/>
              <a:chOff x="3735388" y="1597026"/>
              <a:chExt cx="4198938" cy="3346450"/>
            </a:xfrm>
          </p:grpSpPr>
          <p:sp>
            <p:nvSpPr>
              <p:cNvPr id="21" name="椭圆 20"/>
              <p:cNvSpPr/>
              <p:nvPr/>
            </p:nvSpPr>
            <p:spPr bwMode="auto">
              <a:xfrm>
                <a:off x="4495800" y="2133601"/>
                <a:ext cx="2749550" cy="2751138"/>
              </a:xfrm>
              <a:prstGeom prst="ellipse">
                <a:avLst/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 bwMode="auto">
              <a:xfrm>
                <a:off x="4768850" y="2406651"/>
                <a:ext cx="2203450" cy="22050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5010150" y="2647951"/>
                <a:ext cx="1720850" cy="172243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 bwMode="auto">
              <a:xfrm>
                <a:off x="5305425" y="2943226"/>
                <a:ext cx="1125538" cy="1127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 bwMode="auto">
              <a:xfrm>
                <a:off x="5626100" y="3265488"/>
                <a:ext cx="487363" cy="4873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 bwMode="auto">
              <a:xfrm>
                <a:off x="7137400" y="1789113"/>
                <a:ext cx="460375" cy="381000"/>
              </a:xfrm>
              <a:custGeom>
                <a:avLst/>
                <a:gdLst>
                  <a:gd name="T0" fmla="*/ 0 w 103"/>
                  <a:gd name="T1" fmla="*/ 74 h 85"/>
                  <a:gd name="T2" fmla="*/ 57 w 103"/>
                  <a:gd name="T3" fmla="*/ 58 h 85"/>
                  <a:gd name="T4" fmla="*/ 103 w 103"/>
                  <a:gd name="T5" fmla="*/ 8 h 85"/>
                  <a:gd name="T6" fmla="*/ 67 w 103"/>
                  <a:gd name="T7" fmla="*/ 0 h 85"/>
                  <a:gd name="T8" fmla="*/ 0 w 103"/>
                  <a:gd name="T9" fmla="*/ 7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85">
                    <a:moveTo>
                      <a:pt x="0" y="74"/>
                    </a:moveTo>
                    <a:cubicBezTo>
                      <a:pt x="0" y="74"/>
                      <a:pt x="31" y="85"/>
                      <a:pt x="57" y="58"/>
                    </a:cubicBezTo>
                    <a:cubicBezTo>
                      <a:pt x="83" y="31"/>
                      <a:pt x="103" y="8"/>
                      <a:pt x="103" y="8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7053263" y="1619251"/>
                <a:ext cx="361950" cy="484188"/>
              </a:xfrm>
              <a:custGeom>
                <a:avLst/>
                <a:gdLst>
                  <a:gd name="T0" fmla="*/ 14 w 81"/>
                  <a:gd name="T1" fmla="*/ 108 h 108"/>
                  <a:gd name="T2" fmla="*/ 25 w 81"/>
                  <a:gd name="T3" fmla="*/ 50 h 108"/>
                  <a:gd name="T4" fmla="*/ 69 w 81"/>
                  <a:gd name="T5" fmla="*/ 0 h 108"/>
                  <a:gd name="T6" fmla="*/ 81 w 81"/>
                  <a:gd name="T7" fmla="*/ 34 h 108"/>
                  <a:gd name="T8" fmla="*/ 14 w 81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8">
                    <a:moveTo>
                      <a:pt x="14" y="108"/>
                    </a:moveTo>
                    <a:cubicBezTo>
                      <a:pt x="14" y="108"/>
                      <a:pt x="0" y="78"/>
                      <a:pt x="25" y="50"/>
                    </a:cubicBezTo>
                    <a:cubicBezTo>
                      <a:pt x="49" y="22"/>
                      <a:pt x="69" y="0"/>
                      <a:pt x="69" y="0"/>
                    </a:cubicBezTo>
                    <a:cubicBezTo>
                      <a:pt x="81" y="34"/>
                      <a:pt x="81" y="34"/>
                      <a:pt x="81" y="34"/>
                    </a:cubicBezTo>
                    <a:lnTo>
                      <a:pt x="14" y="1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 bwMode="auto">
              <a:xfrm>
                <a:off x="6203950" y="1771651"/>
                <a:ext cx="1233488" cy="1355725"/>
              </a:xfrm>
              <a:custGeom>
                <a:avLst/>
                <a:gdLst>
                  <a:gd name="T0" fmla="*/ 0 w 777"/>
                  <a:gd name="T1" fmla="*/ 843 h 854"/>
                  <a:gd name="T2" fmla="*/ 11 w 777"/>
                  <a:gd name="T3" fmla="*/ 854 h 854"/>
                  <a:gd name="T4" fmla="*/ 777 w 777"/>
                  <a:gd name="T5" fmla="*/ 11 h 854"/>
                  <a:gd name="T6" fmla="*/ 766 w 777"/>
                  <a:gd name="T7" fmla="*/ 0 h 854"/>
                  <a:gd name="T8" fmla="*/ 0 w 777"/>
                  <a:gd name="T9" fmla="*/ 843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7" h="854">
                    <a:moveTo>
                      <a:pt x="0" y="843"/>
                    </a:moveTo>
                    <a:lnTo>
                      <a:pt x="11" y="854"/>
                    </a:lnTo>
                    <a:lnTo>
                      <a:pt x="777" y="11"/>
                    </a:lnTo>
                    <a:lnTo>
                      <a:pt x="766" y="0"/>
                    </a:lnTo>
                    <a:lnTo>
                      <a:pt x="0" y="8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5824538" y="2966349"/>
                <a:ext cx="530226" cy="580818"/>
              </a:xfrm>
              <a:custGeom>
                <a:avLst/>
                <a:gdLst>
                  <a:gd name="T0" fmla="*/ 92 w 93"/>
                  <a:gd name="T1" fmla="*/ 25 h 102"/>
                  <a:gd name="T2" fmla="*/ 65 w 93"/>
                  <a:gd name="T3" fmla="*/ 1 h 102"/>
                  <a:gd name="T4" fmla="*/ 61 w 93"/>
                  <a:gd name="T5" fmla="*/ 1 h 102"/>
                  <a:gd name="T6" fmla="*/ 2 w 93"/>
                  <a:gd name="T7" fmla="*/ 96 h 102"/>
                  <a:gd name="T8" fmla="*/ 6 w 93"/>
                  <a:gd name="T9" fmla="*/ 100 h 102"/>
                  <a:gd name="T10" fmla="*/ 92 w 93"/>
                  <a:gd name="T11" fmla="*/ 30 h 102"/>
                  <a:gd name="T12" fmla="*/ 92 w 93"/>
                  <a:gd name="T13" fmla="*/ 2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02">
                    <a:moveTo>
                      <a:pt x="92" y="25"/>
                    </a:moveTo>
                    <a:cubicBezTo>
                      <a:pt x="65" y="1"/>
                      <a:pt x="65" y="1"/>
                      <a:pt x="65" y="1"/>
                    </a:cubicBezTo>
                    <a:cubicBezTo>
                      <a:pt x="64" y="0"/>
                      <a:pt x="62" y="0"/>
                      <a:pt x="61" y="1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0" y="99"/>
                      <a:pt x="4" y="102"/>
                      <a:pt x="6" y="10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3" y="29"/>
                      <a:pt x="93" y="26"/>
                      <a:pt x="92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3870325" y="1958976"/>
                <a:ext cx="674688" cy="676275"/>
              </a:xfrm>
              <a:custGeom>
                <a:avLst/>
                <a:gdLst>
                  <a:gd name="T0" fmla="*/ 2 w 151"/>
                  <a:gd name="T1" fmla="*/ 93 h 151"/>
                  <a:gd name="T2" fmla="*/ 8 w 151"/>
                  <a:gd name="T3" fmla="*/ 109 h 151"/>
                  <a:gd name="T4" fmla="*/ 18 w 151"/>
                  <a:gd name="T5" fmla="*/ 124 h 151"/>
                  <a:gd name="T6" fmla="*/ 31 w 151"/>
                  <a:gd name="T7" fmla="*/ 115 h 151"/>
                  <a:gd name="T8" fmla="*/ 43 w 151"/>
                  <a:gd name="T9" fmla="*/ 125 h 151"/>
                  <a:gd name="T10" fmla="*/ 35 w 151"/>
                  <a:gd name="T11" fmla="*/ 139 h 151"/>
                  <a:gd name="T12" fmla="*/ 69 w 151"/>
                  <a:gd name="T13" fmla="*/ 151 h 151"/>
                  <a:gd name="T14" fmla="*/ 72 w 151"/>
                  <a:gd name="T15" fmla="*/ 135 h 151"/>
                  <a:gd name="T16" fmla="*/ 87 w 151"/>
                  <a:gd name="T17" fmla="*/ 134 h 151"/>
                  <a:gd name="T18" fmla="*/ 92 w 151"/>
                  <a:gd name="T19" fmla="*/ 149 h 151"/>
                  <a:gd name="T20" fmla="*/ 109 w 151"/>
                  <a:gd name="T21" fmla="*/ 143 h 151"/>
                  <a:gd name="T22" fmla="*/ 124 w 151"/>
                  <a:gd name="T23" fmla="*/ 133 h 151"/>
                  <a:gd name="T24" fmla="*/ 115 w 151"/>
                  <a:gd name="T25" fmla="*/ 120 h 151"/>
                  <a:gd name="T26" fmla="*/ 125 w 151"/>
                  <a:gd name="T27" fmla="*/ 108 h 151"/>
                  <a:gd name="T28" fmla="*/ 139 w 151"/>
                  <a:gd name="T29" fmla="*/ 115 h 151"/>
                  <a:gd name="T30" fmla="*/ 151 w 151"/>
                  <a:gd name="T31" fmla="*/ 82 h 151"/>
                  <a:gd name="T32" fmla="*/ 135 w 151"/>
                  <a:gd name="T33" fmla="*/ 79 h 151"/>
                  <a:gd name="T34" fmla="*/ 134 w 151"/>
                  <a:gd name="T35" fmla="*/ 64 h 151"/>
                  <a:gd name="T36" fmla="*/ 149 w 151"/>
                  <a:gd name="T37" fmla="*/ 59 h 151"/>
                  <a:gd name="T38" fmla="*/ 143 w 151"/>
                  <a:gd name="T39" fmla="*/ 42 h 151"/>
                  <a:gd name="T40" fmla="*/ 133 w 151"/>
                  <a:gd name="T41" fmla="*/ 27 h 151"/>
                  <a:gd name="T42" fmla="*/ 120 w 151"/>
                  <a:gd name="T43" fmla="*/ 36 h 151"/>
                  <a:gd name="T44" fmla="*/ 108 w 151"/>
                  <a:gd name="T45" fmla="*/ 26 h 151"/>
                  <a:gd name="T46" fmla="*/ 115 w 151"/>
                  <a:gd name="T47" fmla="*/ 12 h 151"/>
                  <a:gd name="T48" fmla="*/ 82 w 151"/>
                  <a:gd name="T49" fmla="*/ 0 h 151"/>
                  <a:gd name="T50" fmla="*/ 79 w 151"/>
                  <a:gd name="T51" fmla="*/ 16 h 151"/>
                  <a:gd name="T52" fmla="*/ 63 w 151"/>
                  <a:gd name="T53" fmla="*/ 17 h 151"/>
                  <a:gd name="T54" fmla="*/ 58 w 151"/>
                  <a:gd name="T55" fmla="*/ 2 h 151"/>
                  <a:gd name="T56" fmla="*/ 42 w 151"/>
                  <a:gd name="T57" fmla="*/ 8 h 151"/>
                  <a:gd name="T58" fmla="*/ 27 w 151"/>
                  <a:gd name="T59" fmla="*/ 18 h 151"/>
                  <a:gd name="T60" fmla="*/ 36 w 151"/>
                  <a:gd name="T61" fmla="*/ 31 h 151"/>
                  <a:gd name="T62" fmla="*/ 26 w 151"/>
                  <a:gd name="T63" fmla="*/ 43 h 151"/>
                  <a:gd name="T64" fmla="*/ 11 w 151"/>
                  <a:gd name="T65" fmla="*/ 36 h 151"/>
                  <a:gd name="T66" fmla="*/ 0 w 151"/>
                  <a:gd name="T67" fmla="*/ 69 h 151"/>
                  <a:gd name="T68" fmla="*/ 16 w 151"/>
                  <a:gd name="T69" fmla="*/ 72 h 151"/>
                  <a:gd name="T70" fmla="*/ 17 w 151"/>
                  <a:gd name="T71" fmla="*/ 88 h 151"/>
                  <a:gd name="T72" fmla="*/ 2 w 151"/>
                  <a:gd name="T73" fmla="*/ 93 h 151"/>
                  <a:gd name="T74" fmla="*/ 59 w 151"/>
                  <a:gd name="T75" fmla="*/ 43 h 151"/>
                  <a:gd name="T76" fmla="*/ 108 w 151"/>
                  <a:gd name="T77" fmla="*/ 59 h 151"/>
                  <a:gd name="T78" fmla="*/ 92 w 151"/>
                  <a:gd name="T79" fmla="*/ 108 h 151"/>
                  <a:gd name="T80" fmla="*/ 43 w 151"/>
                  <a:gd name="T81" fmla="*/ 92 h 151"/>
                  <a:gd name="T82" fmla="*/ 59 w 151"/>
                  <a:gd name="T83" fmla="*/ 43 h 151"/>
                  <a:gd name="T84" fmla="*/ 65 w 151"/>
                  <a:gd name="T85" fmla="*/ 54 h 151"/>
                  <a:gd name="T86" fmla="*/ 97 w 151"/>
                  <a:gd name="T87" fmla="*/ 65 h 151"/>
                  <a:gd name="T88" fmla="*/ 86 w 151"/>
                  <a:gd name="T89" fmla="*/ 97 h 151"/>
                  <a:gd name="T90" fmla="*/ 54 w 151"/>
                  <a:gd name="T91" fmla="*/ 86 h 151"/>
                  <a:gd name="T92" fmla="*/ 65 w 151"/>
                  <a:gd name="T93" fmla="*/ 5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1" h="151">
                    <a:moveTo>
                      <a:pt x="2" y="93"/>
                    </a:moveTo>
                    <a:cubicBezTo>
                      <a:pt x="3" y="98"/>
                      <a:pt x="5" y="104"/>
                      <a:pt x="8" y="109"/>
                    </a:cubicBezTo>
                    <a:cubicBezTo>
                      <a:pt x="11" y="115"/>
                      <a:pt x="14" y="119"/>
                      <a:pt x="18" y="124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34" y="119"/>
                      <a:pt x="38" y="122"/>
                      <a:pt x="43" y="125"/>
                    </a:cubicBezTo>
                    <a:cubicBezTo>
                      <a:pt x="35" y="139"/>
                      <a:pt x="35" y="139"/>
                      <a:pt x="35" y="139"/>
                    </a:cubicBezTo>
                    <a:cubicBezTo>
                      <a:pt x="46" y="146"/>
                      <a:pt x="57" y="150"/>
                      <a:pt x="69" y="151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7" y="135"/>
                      <a:pt x="82" y="135"/>
                      <a:pt x="87" y="134"/>
                    </a:cubicBezTo>
                    <a:cubicBezTo>
                      <a:pt x="92" y="149"/>
                      <a:pt x="92" y="149"/>
                      <a:pt x="92" y="149"/>
                    </a:cubicBezTo>
                    <a:cubicBezTo>
                      <a:pt x="98" y="148"/>
                      <a:pt x="104" y="146"/>
                      <a:pt x="109" y="143"/>
                    </a:cubicBezTo>
                    <a:cubicBezTo>
                      <a:pt x="114" y="140"/>
                      <a:pt x="119" y="137"/>
                      <a:pt x="124" y="133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9" y="117"/>
                      <a:pt x="122" y="113"/>
                      <a:pt x="125" y="108"/>
                    </a:cubicBezTo>
                    <a:cubicBezTo>
                      <a:pt x="139" y="115"/>
                      <a:pt x="139" y="115"/>
                      <a:pt x="139" y="115"/>
                    </a:cubicBezTo>
                    <a:cubicBezTo>
                      <a:pt x="146" y="105"/>
                      <a:pt x="149" y="94"/>
                      <a:pt x="151" y="82"/>
                    </a:cubicBezTo>
                    <a:cubicBezTo>
                      <a:pt x="135" y="79"/>
                      <a:pt x="135" y="79"/>
                      <a:pt x="135" y="79"/>
                    </a:cubicBezTo>
                    <a:cubicBezTo>
                      <a:pt x="135" y="74"/>
                      <a:pt x="135" y="69"/>
                      <a:pt x="134" y="64"/>
                    </a:cubicBezTo>
                    <a:cubicBezTo>
                      <a:pt x="149" y="59"/>
                      <a:pt x="149" y="59"/>
                      <a:pt x="149" y="59"/>
                    </a:cubicBezTo>
                    <a:cubicBezTo>
                      <a:pt x="148" y="53"/>
                      <a:pt x="146" y="47"/>
                      <a:pt x="143" y="42"/>
                    </a:cubicBezTo>
                    <a:cubicBezTo>
                      <a:pt x="140" y="36"/>
                      <a:pt x="137" y="32"/>
                      <a:pt x="133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32"/>
                      <a:pt x="112" y="29"/>
                      <a:pt x="108" y="26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05" y="5"/>
                      <a:pt x="94" y="1"/>
                      <a:pt x="82" y="0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4" y="16"/>
                      <a:pt x="69" y="16"/>
                      <a:pt x="63" y="17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3" y="3"/>
                      <a:pt x="47" y="5"/>
                      <a:pt x="42" y="8"/>
                    </a:cubicBezTo>
                    <a:cubicBezTo>
                      <a:pt x="36" y="11"/>
                      <a:pt x="31" y="14"/>
                      <a:pt x="27" y="18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2" y="34"/>
                      <a:pt x="29" y="38"/>
                      <a:pt x="26" y="43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5" y="46"/>
                      <a:pt x="1" y="57"/>
                      <a:pt x="0" y="69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7"/>
                      <a:pt x="16" y="82"/>
                      <a:pt x="17" y="88"/>
                    </a:cubicBezTo>
                    <a:lnTo>
                      <a:pt x="2" y="93"/>
                    </a:lnTo>
                    <a:close/>
                    <a:moveTo>
                      <a:pt x="59" y="43"/>
                    </a:moveTo>
                    <a:cubicBezTo>
                      <a:pt x="77" y="34"/>
                      <a:pt x="99" y="41"/>
                      <a:pt x="108" y="59"/>
                    </a:cubicBezTo>
                    <a:cubicBezTo>
                      <a:pt x="117" y="77"/>
                      <a:pt x="110" y="99"/>
                      <a:pt x="92" y="108"/>
                    </a:cubicBezTo>
                    <a:cubicBezTo>
                      <a:pt x="74" y="117"/>
                      <a:pt x="52" y="110"/>
                      <a:pt x="43" y="92"/>
                    </a:cubicBezTo>
                    <a:cubicBezTo>
                      <a:pt x="34" y="74"/>
                      <a:pt x="41" y="52"/>
                      <a:pt x="59" y="43"/>
                    </a:cubicBezTo>
                    <a:close/>
                    <a:moveTo>
                      <a:pt x="65" y="54"/>
                    </a:moveTo>
                    <a:cubicBezTo>
                      <a:pt x="77" y="48"/>
                      <a:pt x="91" y="53"/>
                      <a:pt x="97" y="65"/>
                    </a:cubicBezTo>
                    <a:cubicBezTo>
                      <a:pt x="103" y="77"/>
                      <a:pt x="98" y="91"/>
                      <a:pt x="86" y="97"/>
                    </a:cubicBezTo>
                    <a:cubicBezTo>
                      <a:pt x="74" y="103"/>
                      <a:pt x="60" y="98"/>
                      <a:pt x="54" y="86"/>
                    </a:cubicBezTo>
                    <a:cubicBezTo>
                      <a:pt x="48" y="74"/>
                      <a:pt x="53" y="60"/>
                      <a:pt x="65" y="54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4579938" y="1709738"/>
                <a:ext cx="465138" cy="465138"/>
              </a:xfrm>
              <a:custGeom>
                <a:avLst/>
                <a:gdLst>
                  <a:gd name="T0" fmla="*/ 86 w 104"/>
                  <a:gd name="T1" fmla="*/ 91 h 104"/>
                  <a:gd name="T2" fmla="*/ 94 w 104"/>
                  <a:gd name="T3" fmla="*/ 82 h 104"/>
                  <a:gd name="T4" fmla="*/ 100 w 104"/>
                  <a:gd name="T5" fmla="*/ 71 h 104"/>
                  <a:gd name="T6" fmla="*/ 90 w 104"/>
                  <a:gd name="T7" fmla="*/ 66 h 104"/>
                  <a:gd name="T8" fmla="*/ 93 w 104"/>
                  <a:gd name="T9" fmla="*/ 56 h 104"/>
                  <a:gd name="T10" fmla="*/ 104 w 104"/>
                  <a:gd name="T11" fmla="*/ 56 h 104"/>
                  <a:gd name="T12" fmla="*/ 100 w 104"/>
                  <a:gd name="T13" fmla="*/ 32 h 104"/>
                  <a:gd name="T14" fmla="*/ 89 w 104"/>
                  <a:gd name="T15" fmla="*/ 35 h 104"/>
                  <a:gd name="T16" fmla="*/ 84 w 104"/>
                  <a:gd name="T17" fmla="*/ 26 h 104"/>
                  <a:gd name="T18" fmla="*/ 91 w 104"/>
                  <a:gd name="T19" fmla="*/ 18 h 104"/>
                  <a:gd name="T20" fmla="*/ 82 w 104"/>
                  <a:gd name="T21" fmla="*/ 10 h 104"/>
                  <a:gd name="T22" fmla="*/ 72 w 104"/>
                  <a:gd name="T23" fmla="*/ 4 h 104"/>
                  <a:gd name="T24" fmla="*/ 67 w 104"/>
                  <a:gd name="T25" fmla="*/ 14 h 104"/>
                  <a:gd name="T26" fmla="*/ 56 w 104"/>
                  <a:gd name="T27" fmla="*/ 11 h 104"/>
                  <a:gd name="T28" fmla="*/ 56 w 104"/>
                  <a:gd name="T29" fmla="*/ 0 h 104"/>
                  <a:gd name="T30" fmla="*/ 32 w 104"/>
                  <a:gd name="T31" fmla="*/ 4 h 104"/>
                  <a:gd name="T32" fmla="*/ 36 w 104"/>
                  <a:gd name="T33" fmla="*/ 15 h 104"/>
                  <a:gd name="T34" fmla="*/ 26 w 104"/>
                  <a:gd name="T35" fmla="*/ 20 h 104"/>
                  <a:gd name="T36" fmla="*/ 18 w 104"/>
                  <a:gd name="T37" fmla="*/ 13 h 104"/>
                  <a:gd name="T38" fmla="*/ 10 w 104"/>
                  <a:gd name="T39" fmla="*/ 22 h 104"/>
                  <a:gd name="T40" fmla="*/ 4 w 104"/>
                  <a:gd name="T41" fmla="*/ 32 h 104"/>
                  <a:gd name="T42" fmla="*/ 14 w 104"/>
                  <a:gd name="T43" fmla="*/ 37 h 104"/>
                  <a:gd name="T44" fmla="*/ 12 w 104"/>
                  <a:gd name="T45" fmla="*/ 48 h 104"/>
                  <a:gd name="T46" fmla="*/ 1 w 104"/>
                  <a:gd name="T47" fmla="*/ 48 h 104"/>
                  <a:gd name="T48" fmla="*/ 5 w 104"/>
                  <a:gd name="T49" fmla="*/ 72 h 104"/>
                  <a:gd name="T50" fmla="*/ 15 w 104"/>
                  <a:gd name="T51" fmla="*/ 69 h 104"/>
                  <a:gd name="T52" fmla="*/ 21 w 104"/>
                  <a:gd name="T53" fmla="*/ 78 h 104"/>
                  <a:gd name="T54" fmla="*/ 13 w 104"/>
                  <a:gd name="T55" fmla="*/ 86 h 104"/>
                  <a:gd name="T56" fmla="*/ 22 w 104"/>
                  <a:gd name="T57" fmla="*/ 94 h 104"/>
                  <a:gd name="T58" fmla="*/ 33 w 104"/>
                  <a:gd name="T59" fmla="*/ 100 h 104"/>
                  <a:gd name="T60" fmla="*/ 38 w 104"/>
                  <a:gd name="T61" fmla="*/ 90 h 104"/>
                  <a:gd name="T62" fmla="*/ 48 w 104"/>
                  <a:gd name="T63" fmla="*/ 92 h 104"/>
                  <a:gd name="T64" fmla="*/ 49 w 104"/>
                  <a:gd name="T65" fmla="*/ 103 h 104"/>
                  <a:gd name="T66" fmla="*/ 72 w 104"/>
                  <a:gd name="T67" fmla="*/ 100 h 104"/>
                  <a:gd name="T68" fmla="*/ 69 w 104"/>
                  <a:gd name="T69" fmla="*/ 89 h 104"/>
                  <a:gd name="T70" fmla="*/ 78 w 104"/>
                  <a:gd name="T71" fmla="*/ 83 h 104"/>
                  <a:gd name="T72" fmla="*/ 86 w 104"/>
                  <a:gd name="T73" fmla="*/ 91 h 104"/>
                  <a:gd name="T74" fmla="*/ 38 w 104"/>
                  <a:gd name="T75" fmla="*/ 72 h 104"/>
                  <a:gd name="T76" fmla="*/ 32 w 104"/>
                  <a:gd name="T77" fmla="*/ 37 h 104"/>
                  <a:gd name="T78" fmla="*/ 67 w 104"/>
                  <a:gd name="T79" fmla="*/ 32 h 104"/>
                  <a:gd name="T80" fmla="*/ 73 w 104"/>
                  <a:gd name="T81" fmla="*/ 66 h 104"/>
                  <a:gd name="T82" fmla="*/ 38 w 104"/>
                  <a:gd name="T83" fmla="*/ 7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4" h="104">
                    <a:moveTo>
                      <a:pt x="86" y="91"/>
                    </a:moveTo>
                    <a:cubicBezTo>
                      <a:pt x="89" y="88"/>
                      <a:pt x="92" y="85"/>
                      <a:pt x="94" y="82"/>
                    </a:cubicBezTo>
                    <a:cubicBezTo>
                      <a:pt x="97" y="79"/>
                      <a:pt x="99" y="75"/>
                      <a:pt x="100" y="71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2" y="63"/>
                      <a:pt x="92" y="59"/>
                      <a:pt x="93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7"/>
                      <a:pt x="103" y="39"/>
                      <a:pt x="100" y="32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8" y="32"/>
                      <a:pt x="86" y="29"/>
                      <a:pt x="84" y="26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89" y="15"/>
                      <a:pt x="86" y="12"/>
                      <a:pt x="82" y="10"/>
                    </a:cubicBezTo>
                    <a:cubicBezTo>
                      <a:pt x="79" y="7"/>
                      <a:pt x="75" y="6"/>
                      <a:pt x="72" y="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3" y="13"/>
                      <a:pt x="60" y="12"/>
                      <a:pt x="56" y="1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0" y="1"/>
                      <a:pt x="32" y="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2" y="16"/>
                      <a:pt x="29" y="18"/>
                      <a:pt x="26" y="20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5"/>
                      <a:pt x="13" y="18"/>
                      <a:pt x="10" y="22"/>
                    </a:cubicBezTo>
                    <a:cubicBezTo>
                      <a:pt x="8" y="25"/>
                      <a:pt x="6" y="29"/>
                      <a:pt x="4" y="32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3" y="41"/>
                      <a:pt x="12" y="44"/>
                      <a:pt x="12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6"/>
                      <a:pt x="2" y="64"/>
                      <a:pt x="5" y="72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7" y="72"/>
                      <a:pt x="19" y="75"/>
                      <a:pt x="21" y="7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6" y="89"/>
                      <a:pt x="19" y="92"/>
                      <a:pt x="22" y="94"/>
                    </a:cubicBezTo>
                    <a:cubicBezTo>
                      <a:pt x="26" y="96"/>
                      <a:pt x="29" y="98"/>
                      <a:pt x="33" y="10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41" y="91"/>
                      <a:pt x="45" y="92"/>
                      <a:pt x="48" y="92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57" y="104"/>
                      <a:pt x="65" y="103"/>
                      <a:pt x="72" y="100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88"/>
                      <a:pt x="75" y="86"/>
                      <a:pt x="78" y="83"/>
                    </a:cubicBezTo>
                    <a:lnTo>
                      <a:pt x="86" y="91"/>
                    </a:lnTo>
                    <a:close/>
                    <a:moveTo>
                      <a:pt x="38" y="72"/>
                    </a:moveTo>
                    <a:cubicBezTo>
                      <a:pt x="27" y="64"/>
                      <a:pt x="24" y="49"/>
                      <a:pt x="32" y="37"/>
                    </a:cubicBezTo>
                    <a:cubicBezTo>
                      <a:pt x="40" y="26"/>
                      <a:pt x="56" y="24"/>
                      <a:pt x="67" y="32"/>
                    </a:cubicBezTo>
                    <a:cubicBezTo>
                      <a:pt x="78" y="40"/>
                      <a:pt x="81" y="55"/>
                      <a:pt x="73" y="66"/>
                    </a:cubicBezTo>
                    <a:cubicBezTo>
                      <a:pt x="65" y="78"/>
                      <a:pt x="49" y="80"/>
                      <a:pt x="38" y="72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>
                <a:off x="3735388" y="1874838"/>
                <a:ext cx="684213" cy="893763"/>
              </a:xfrm>
              <a:custGeom>
                <a:avLst/>
                <a:gdLst>
                  <a:gd name="T0" fmla="*/ 44 w 153"/>
                  <a:gd name="T1" fmla="*/ 14 h 200"/>
                  <a:gd name="T2" fmla="*/ 60 w 153"/>
                  <a:gd name="T3" fmla="*/ 4 h 200"/>
                  <a:gd name="T4" fmla="*/ 58 w 153"/>
                  <a:gd name="T5" fmla="*/ 0 h 200"/>
                  <a:gd name="T6" fmla="*/ 41 w 153"/>
                  <a:gd name="T7" fmla="*/ 11 h 200"/>
                  <a:gd name="T8" fmla="*/ 44 w 153"/>
                  <a:gd name="T9" fmla="*/ 14 h 200"/>
                  <a:gd name="T10" fmla="*/ 21 w 153"/>
                  <a:gd name="T11" fmla="*/ 38 h 200"/>
                  <a:gd name="T12" fmla="*/ 33 w 153"/>
                  <a:gd name="T13" fmla="*/ 23 h 200"/>
                  <a:gd name="T14" fmla="*/ 31 w 153"/>
                  <a:gd name="T15" fmla="*/ 20 h 200"/>
                  <a:gd name="T16" fmla="*/ 18 w 153"/>
                  <a:gd name="T17" fmla="*/ 36 h 200"/>
                  <a:gd name="T18" fmla="*/ 21 w 153"/>
                  <a:gd name="T19" fmla="*/ 38 h 200"/>
                  <a:gd name="T20" fmla="*/ 7 w 153"/>
                  <a:gd name="T21" fmla="*/ 68 h 200"/>
                  <a:gd name="T22" fmla="*/ 14 w 153"/>
                  <a:gd name="T23" fmla="*/ 50 h 200"/>
                  <a:gd name="T24" fmla="*/ 11 w 153"/>
                  <a:gd name="T25" fmla="*/ 48 h 200"/>
                  <a:gd name="T26" fmla="*/ 3 w 153"/>
                  <a:gd name="T27" fmla="*/ 67 h 200"/>
                  <a:gd name="T28" fmla="*/ 7 w 153"/>
                  <a:gd name="T29" fmla="*/ 68 h 200"/>
                  <a:gd name="T30" fmla="*/ 4 w 153"/>
                  <a:gd name="T31" fmla="*/ 101 h 200"/>
                  <a:gd name="T32" fmla="*/ 4 w 153"/>
                  <a:gd name="T33" fmla="*/ 95 h 200"/>
                  <a:gd name="T34" fmla="*/ 5 w 153"/>
                  <a:gd name="T35" fmla="*/ 82 h 200"/>
                  <a:gd name="T36" fmla="*/ 1 w 153"/>
                  <a:gd name="T37" fmla="*/ 81 h 200"/>
                  <a:gd name="T38" fmla="*/ 0 w 153"/>
                  <a:gd name="T39" fmla="*/ 95 h 200"/>
                  <a:gd name="T40" fmla="*/ 0 w 153"/>
                  <a:gd name="T41" fmla="*/ 101 h 200"/>
                  <a:gd name="T42" fmla="*/ 4 w 153"/>
                  <a:gd name="T43" fmla="*/ 101 h 200"/>
                  <a:gd name="T44" fmla="*/ 12 w 153"/>
                  <a:gd name="T45" fmla="*/ 133 h 200"/>
                  <a:gd name="T46" fmla="*/ 6 w 153"/>
                  <a:gd name="T47" fmla="*/ 115 h 200"/>
                  <a:gd name="T48" fmla="*/ 2 w 153"/>
                  <a:gd name="T49" fmla="*/ 116 h 200"/>
                  <a:gd name="T50" fmla="*/ 8 w 153"/>
                  <a:gd name="T51" fmla="*/ 135 h 200"/>
                  <a:gd name="T52" fmla="*/ 12 w 153"/>
                  <a:gd name="T53" fmla="*/ 133 h 200"/>
                  <a:gd name="T54" fmla="*/ 29 w 153"/>
                  <a:gd name="T55" fmla="*/ 162 h 200"/>
                  <a:gd name="T56" fmla="*/ 18 w 153"/>
                  <a:gd name="T57" fmla="*/ 146 h 200"/>
                  <a:gd name="T58" fmla="*/ 14 w 153"/>
                  <a:gd name="T59" fmla="*/ 148 h 200"/>
                  <a:gd name="T60" fmla="*/ 26 w 153"/>
                  <a:gd name="T61" fmla="*/ 164 h 200"/>
                  <a:gd name="T62" fmla="*/ 29 w 153"/>
                  <a:gd name="T63" fmla="*/ 162 h 200"/>
                  <a:gd name="T64" fmla="*/ 55 w 153"/>
                  <a:gd name="T65" fmla="*/ 183 h 200"/>
                  <a:gd name="T66" fmla="*/ 39 w 153"/>
                  <a:gd name="T67" fmla="*/ 171 h 200"/>
                  <a:gd name="T68" fmla="*/ 36 w 153"/>
                  <a:gd name="T69" fmla="*/ 174 h 200"/>
                  <a:gd name="T70" fmla="*/ 53 w 153"/>
                  <a:gd name="T71" fmla="*/ 186 h 200"/>
                  <a:gd name="T72" fmla="*/ 55 w 153"/>
                  <a:gd name="T73" fmla="*/ 183 h 200"/>
                  <a:gd name="T74" fmla="*/ 86 w 153"/>
                  <a:gd name="T75" fmla="*/ 194 h 200"/>
                  <a:gd name="T76" fmla="*/ 67 w 153"/>
                  <a:gd name="T77" fmla="*/ 189 h 200"/>
                  <a:gd name="T78" fmla="*/ 66 w 153"/>
                  <a:gd name="T79" fmla="*/ 192 h 200"/>
                  <a:gd name="T80" fmla="*/ 85 w 153"/>
                  <a:gd name="T81" fmla="*/ 198 h 200"/>
                  <a:gd name="T82" fmla="*/ 86 w 153"/>
                  <a:gd name="T83" fmla="*/ 194 h 200"/>
                  <a:gd name="T84" fmla="*/ 119 w 153"/>
                  <a:gd name="T85" fmla="*/ 195 h 200"/>
                  <a:gd name="T86" fmla="*/ 105 w 153"/>
                  <a:gd name="T87" fmla="*/ 196 h 200"/>
                  <a:gd name="T88" fmla="*/ 99 w 153"/>
                  <a:gd name="T89" fmla="*/ 196 h 200"/>
                  <a:gd name="T90" fmla="*/ 99 w 153"/>
                  <a:gd name="T91" fmla="*/ 200 h 200"/>
                  <a:gd name="T92" fmla="*/ 105 w 153"/>
                  <a:gd name="T93" fmla="*/ 200 h 200"/>
                  <a:gd name="T94" fmla="*/ 120 w 153"/>
                  <a:gd name="T95" fmla="*/ 199 h 200"/>
                  <a:gd name="T96" fmla="*/ 119 w 153"/>
                  <a:gd name="T97" fmla="*/ 195 h 200"/>
                  <a:gd name="T98" fmla="*/ 151 w 153"/>
                  <a:gd name="T99" fmla="*/ 186 h 200"/>
                  <a:gd name="T100" fmla="*/ 132 w 153"/>
                  <a:gd name="T101" fmla="*/ 193 h 200"/>
                  <a:gd name="T102" fmla="*/ 134 w 153"/>
                  <a:gd name="T103" fmla="*/ 196 h 200"/>
                  <a:gd name="T104" fmla="*/ 153 w 153"/>
                  <a:gd name="T105" fmla="*/ 189 h 200"/>
                  <a:gd name="T106" fmla="*/ 151 w 153"/>
                  <a:gd name="T107" fmla="*/ 18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3" h="200">
                    <a:moveTo>
                      <a:pt x="44" y="14"/>
                    </a:moveTo>
                    <a:cubicBezTo>
                      <a:pt x="49" y="10"/>
                      <a:pt x="54" y="6"/>
                      <a:pt x="60" y="4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2" y="3"/>
                      <a:pt x="46" y="7"/>
                      <a:pt x="41" y="11"/>
                    </a:cubicBezTo>
                    <a:lnTo>
                      <a:pt x="44" y="14"/>
                    </a:lnTo>
                    <a:close/>
                    <a:moveTo>
                      <a:pt x="21" y="38"/>
                    </a:moveTo>
                    <a:cubicBezTo>
                      <a:pt x="25" y="33"/>
                      <a:pt x="29" y="27"/>
                      <a:pt x="33" y="2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6" y="25"/>
                      <a:pt x="21" y="30"/>
                      <a:pt x="18" y="36"/>
                    </a:cubicBezTo>
                    <a:cubicBezTo>
                      <a:pt x="21" y="38"/>
                      <a:pt x="21" y="38"/>
                      <a:pt x="21" y="38"/>
                    </a:cubicBezTo>
                    <a:close/>
                    <a:moveTo>
                      <a:pt x="7" y="68"/>
                    </a:moveTo>
                    <a:cubicBezTo>
                      <a:pt x="9" y="62"/>
                      <a:pt x="11" y="56"/>
                      <a:pt x="14" y="50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8" y="54"/>
                      <a:pt x="5" y="61"/>
                      <a:pt x="3" y="67"/>
                    </a:cubicBezTo>
                    <a:cubicBezTo>
                      <a:pt x="7" y="68"/>
                      <a:pt x="7" y="68"/>
                      <a:pt x="7" y="68"/>
                    </a:cubicBezTo>
                    <a:close/>
                    <a:moveTo>
                      <a:pt x="4" y="101"/>
                    </a:moveTo>
                    <a:cubicBezTo>
                      <a:pt x="4" y="99"/>
                      <a:pt x="4" y="97"/>
                      <a:pt x="4" y="95"/>
                    </a:cubicBezTo>
                    <a:cubicBezTo>
                      <a:pt x="4" y="90"/>
                      <a:pt x="4" y="86"/>
                      <a:pt x="5" y="82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6"/>
                      <a:pt x="0" y="90"/>
                      <a:pt x="0" y="95"/>
                    </a:cubicBezTo>
                    <a:cubicBezTo>
                      <a:pt x="0" y="97"/>
                      <a:pt x="0" y="99"/>
                      <a:pt x="0" y="101"/>
                    </a:cubicBezTo>
                    <a:lnTo>
                      <a:pt x="4" y="101"/>
                    </a:lnTo>
                    <a:close/>
                    <a:moveTo>
                      <a:pt x="12" y="133"/>
                    </a:moveTo>
                    <a:cubicBezTo>
                      <a:pt x="9" y="127"/>
                      <a:pt x="7" y="121"/>
                      <a:pt x="6" y="115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3" y="122"/>
                      <a:pt x="5" y="129"/>
                      <a:pt x="8" y="135"/>
                    </a:cubicBezTo>
                    <a:lnTo>
                      <a:pt x="12" y="133"/>
                    </a:lnTo>
                    <a:close/>
                    <a:moveTo>
                      <a:pt x="29" y="162"/>
                    </a:moveTo>
                    <a:cubicBezTo>
                      <a:pt x="25" y="157"/>
                      <a:pt x="21" y="152"/>
                      <a:pt x="18" y="146"/>
                    </a:cubicBezTo>
                    <a:cubicBezTo>
                      <a:pt x="14" y="148"/>
                      <a:pt x="14" y="148"/>
                      <a:pt x="14" y="148"/>
                    </a:cubicBezTo>
                    <a:cubicBezTo>
                      <a:pt x="18" y="154"/>
                      <a:pt x="22" y="159"/>
                      <a:pt x="26" y="164"/>
                    </a:cubicBezTo>
                    <a:cubicBezTo>
                      <a:pt x="29" y="162"/>
                      <a:pt x="29" y="162"/>
                      <a:pt x="29" y="162"/>
                    </a:cubicBezTo>
                    <a:close/>
                    <a:moveTo>
                      <a:pt x="55" y="183"/>
                    </a:moveTo>
                    <a:cubicBezTo>
                      <a:pt x="49" y="179"/>
                      <a:pt x="44" y="176"/>
                      <a:pt x="39" y="171"/>
                    </a:cubicBezTo>
                    <a:cubicBezTo>
                      <a:pt x="36" y="174"/>
                      <a:pt x="36" y="174"/>
                      <a:pt x="36" y="174"/>
                    </a:cubicBezTo>
                    <a:cubicBezTo>
                      <a:pt x="41" y="179"/>
                      <a:pt x="47" y="183"/>
                      <a:pt x="53" y="186"/>
                    </a:cubicBezTo>
                    <a:lnTo>
                      <a:pt x="55" y="183"/>
                    </a:lnTo>
                    <a:close/>
                    <a:moveTo>
                      <a:pt x="86" y="194"/>
                    </a:moveTo>
                    <a:cubicBezTo>
                      <a:pt x="79" y="193"/>
                      <a:pt x="73" y="191"/>
                      <a:pt x="67" y="189"/>
                    </a:cubicBezTo>
                    <a:cubicBezTo>
                      <a:pt x="66" y="192"/>
                      <a:pt x="66" y="192"/>
                      <a:pt x="66" y="192"/>
                    </a:cubicBezTo>
                    <a:cubicBezTo>
                      <a:pt x="72" y="195"/>
                      <a:pt x="78" y="197"/>
                      <a:pt x="85" y="198"/>
                    </a:cubicBezTo>
                    <a:cubicBezTo>
                      <a:pt x="86" y="194"/>
                      <a:pt x="86" y="194"/>
                      <a:pt x="86" y="194"/>
                    </a:cubicBezTo>
                    <a:close/>
                    <a:moveTo>
                      <a:pt x="119" y="195"/>
                    </a:moveTo>
                    <a:cubicBezTo>
                      <a:pt x="115" y="196"/>
                      <a:pt x="110" y="196"/>
                      <a:pt x="105" y="196"/>
                    </a:cubicBezTo>
                    <a:cubicBezTo>
                      <a:pt x="103" y="196"/>
                      <a:pt x="101" y="196"/>
                      <a:pt x="99" y="196"/>
                    </a:cubicBezTo>
                    <a:cubicBezTo>
                      <a:pt x="99" y="200"/>
                      <a:pt x="99" y="200"/>
                      <a:pt x="99" y="200"/>
                    </a:cubicBezTo>
                    <a:cubicBezTo>
                      <a:pt x="101" y="200"/>
                      <a:pt x="103" y="200"/>
                      <a:pt x="105" y="200"/>
                    </a:cubicBezTo>
                    <a:cubicBezTo>
                      <a:pt x="110" y="200"/>
                      <a:pt x="115" y="200"/>
                      <a:pt x="120" y="199"/>
                    </a:cubicBezTo>
                    <a:cubicBezTo>
                      <a:pt x="119" y="195"/>
                      <a:pt x="119" y="195"/>
                      <a:pt x="119" y="195"/>
                    </a:cubicBezTo>
                    <a:close/>
                    <a:moveTo>
                      <a:pt x="151" y="186"/>
                    </a:moveTo>
                    <a:cubicBezTo>
                      <a:pt x="145" y="188"/>
                      <a:pt x="139" y="191"/>
                      <a:pt x="132" y="193"/>
                    </a:cubicBezTo>
                    <a:cubicBezTo>
                      <a:pt x="134" y="196"/>
                      <a:pt x="134" y="196"/>
                      <a:pt x="134" y="196"/>
                    </a:cubicBezTo>
                    <a:cubicBezTo>
                      <a:pt x="140" y="195"/>
                      <a:pt x="146" y="192"/>
                      <a:pt x="153" y="189"/>
                    </a:cubicBezTo>
                    <a:cubicBezTo>
                      <a:pt x="151" y="186"/>
                      <a:pt x="151" y="186"/>
                      <a:pt x="151" y="186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>
                <a:off x="4535488" y="1704976"/>
                <a:ext cx="41275" cy="49213"/>
              </a:xfrm>
              <a:custGeom>
                <a:avLst/>
                <a:gdLst>
                  <a:gd name="T0" fmla="*/ 3 w 9"/>
                  <a:gd name="T1" fmla="*/ 11 h 11"/>
                  <a:gd name="T2" fmla="*/ 9 w 9"/>
                  <a:gd name="T3" fmla="*/ 3 h 11"/>
                  <a:gd name="T4" fmla="*/ 6 w 9"/>
                  <a:gd name="T5" fmla="*/ 0 h 11"/>
                  <a:gd name="T6" fmla="*/ 0 w 9"/>
                  <a:gd name="T7" fmla="*/ 8 h 11"/>
                  <a:gd name="T8" fmla="*/ 3 w 9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3" y="11"/>
                    </a:moveTo>
                    <a:cubicBezTo>
                      <a:pt x="5" y="8"/>
                      <a:pt x="7" y="5"/>
                      <a:pt x="9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3"/>
                      <a:pt x="2" y="5"/>
                      <a:pt x="0" y="8"/>
                    </a:cubicBezTo>
                    <a:cubicBezTo>
                      <a:pt x="3" y="11"/>
                      <a:pt x="3" y="11"/>
                      <a:pt x="3" y="11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>
                <a:off x="4621213" y="1597026"/>
                <a:ext cx="280988" cy="76200"/>
              </a:xfrm>
              <a:custGeom>
                <a:avLst/>
                <a:gdLst>
                  <a:gd name="T0" fmla="*/ 39 w 63"/>
                  <a:gd name="T1" fmla="*/ 4 h 17"/>
                  <a:gd name="T2" fmla="*/ 43 w 63"/>
                  <a:gd name="T3" fmla="*/ 4 h 17"/>
                  <a:gd name="T4" fmla="*/ 62 w 63"/>
                  <a:gd name="T5" fmla="*/ 7 h 17"/>
                  <a:gd name="T6" fmla="*/ 63 w 63"/>
                  <a:gd name="T7" fmla="*/ 3 h 17"/>
                  <a:gd name="T8" fmla="*/ 43 w 63"/>
                  <a:gd name="T9" fmla="*/ 0 h 17"/>
                  <a:gd name="T10" fmla="*/ 39 w 63"/>
                  <a:gd name="T11" fmla="*/ 0 h 17"/>
                  <a:gd name="T12" fmla="*/ 39 w 63"/>
                  <a:gd name="T13" fmla="*/ 4 h 17"/>
                  <a:gd name="T14" fmla="*/ 3 w 63"/>
                  <a:gd name="T15" fmla="*/ 17 h 17"/>
                  <a:gd name="T16" fmla="*/ 24 w 63"/>
                  <a:gd name="T17" fmla="*/ 7 h 17"/>
                  <a:gd name="T18" fmla="*/ 22 w 63"/>
                  <a:gd name="T19" fmla="*/ 3 h 17"/>
                  <a:gd name="T20" fmla="*/ 0 w 63"/>
                  <a:gd name="T21" fmla="*/ 13 h 17"/>
                  <a:gd name="T22" fmla="*/ 3 w 63"/>
                  <a:gd name="T2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7">
                    <a:moveTo>
                      <a:pt x="39" y="4"/>
                    </a:moveTo>
                    <a:cubicBezTo>
                      <a:pt x="41" y="4"/>
                      <a:pt x="42" y="4"/>
                      <a:pt x="43" y="4"/>
                    </a:cubicBezTo>
                    <a:cubicBezTo>
                      <a:pt x="50" y="4"/>
                      <a:pt x="56" y="5"/>
                      <a:pt x="62" y="7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57" y="1"/>
                      <a:pt x="50" y="0"/>
                      <a:pt x="43" y="0"/>
                    </a:cubicBezTo>
                    <a:cubicBezTo>
                      <a:pt x="42" y="0"/>
                      <a:pt x="41" y="0"/>
                      <a:pt x="39" y="0"/>
                    </a:cubicBezTo>
                    <a:cubicBezTo>
                      <a:pt x="39" y="4"/>
                      <a:pt x="39" y="4"/>
                      <a:pt x="39" y="4"/>
                    </a:cubicBezTo>
                    <a:close/>
                    <a:moveTo>
                      <a:pt x="3" y="17"/>
                    </a:moveTo>
                    <a:cubicBezTo>
                      <a:pt x="9" y="12"/>
                      <a:pt x="16" y="9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5" y="5"/>
                      <a:pt x="7" y="9"/>
                      <a:pt x="0" y="13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 bwMode="auto">
              <a:xfrm>
                <a:off x="4965700" y="1638301"/>
                <a:ext cx="49213" cy="39688"/>
              </a:xfrm>
              <a:custGeom>
                <a:avLst/>
                <a:gdLst>
                  <a:gd name="T0" fmla="*/ 0 w 11"/>
                  <a:gd name="T1" fmla="*/ 4 h 9"/>
                  <a:gd name="T2" fmla="*/ 9 w 11"/>
                  <a:gd name="T3" fmla="*/ 9 h 9"/>
                  <a:gd name="T4" fmla="*/ 11 w 11"/>
                  <a:gd name="T5" fmla="*/ 6 h 9"/>
                  <a:gd name="T6" fmla="*/ 2 w 11"/>
                  <a:gd name="T7" fmla="*/ 0 h 9"/>
                  <a:gd name="T8" fmla="*/ 0 w 11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0" y="4"/>
                    </a:moveTo>
                    <a:cubicBezTo>
                      <a:pt x="3" y="5"/>
                      <a:pt x="6" y="7"/>
                      <a:pt x="9" y="9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8" y="4"/>
                      <a:pt x="5" y="2"/>
                      <a:pt x="2" y="0"/>
                    </a:cubicBezTo>
                    <a:cubicBezTo>
                      <a:pt x="0" y="4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7575550" y="3194051"/>
                <a:ext cx="103188" cy="142875"/>
              </a:xfrm>
              <a:custGeom>
                <a:avLst/>
                <a:gdLst>
                  <a:gd name="T0" fmla="*/ 9 w 23"/>
                  <a:gd name="T1" fmla="*/ 0 h 32"/>
                  <a:gd name="T2" fmla="*/ 3 w 23"/>
                  <a:gd name="T3" fmla="*/ 30 h 32"/>
                  <a:gd name="T4" fmla="*/ 23 w 23"/>
                  <a:gd name="T5" fmla="*/ 29 h 32"/>
                  <a:gd name="T6" fmla="*/ 23 w 23"/>
                  <a:gd name="T7" fmla="*/ 0 h 32"/>
                  <a:gd name="T8" fmla="*/ 9 w 23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2">
                    <a:moveTo>
                      <a:pt x="9" y="0"/>
                    </a:moveTo>
                    <a:cubicBezTo>
                      <a:pt x="9" y="0"/>
                      <a:pt x="0" y="15"/>
                      <a:pt x="3" y="30"/>
                    </a:cubicBezTo>
                    <a:cubicBezTo>
                      <a:pt x="8" y="32"/>
                      <a:pt x="23" y="29"/>
                      <a:pt x="23" y="29"/>
                    </a:cubicBezTo>
                    <a:cubicBezTo>
                      <a:pt x="23" y="0"/>
                      <a:pt x="23" y="0"/>
                      <a:pt x="23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 bwMode="auto">
              <a:xfrm>
                <a:off x="7011988" y="3359151"/>
                <a:ext cx="80963" cy="90488"/>
              </a:xfrm>
              <a:custGeom>
                <a:avLst/>
                <a:gdLst>
                  <a:gd name="T0" fmla="*/ 18 w 18"/>
                  <a:gd name="T1" fmla="*/ 14 h 20"/>
                  <a:gd name="T2" fmla="*/ 12 w 18"/>
                  <a:gd name="T3" fmla="*/ 7 h 20"/>
                  <a:gd name="T4" fmla="*/ 6 w 18"/>
                  <a:gd name="T5" fmla="*/ 1 h 20"/>
                  <a:gd name="T6" fmla="*/ 3 w 18"/>
                  <a:gd name="T7" fmla="*/ 0 h 20"/>
                  <a:gd name="T8" fmla="*/ 1 w 18"/>
                  <a:gd name="T9" fmla="*/ 0 h 20"/>
                  <a:gd name="T10" fmla="*/ 0 w 18"/>
                  <a:gd name="T11" fmla="*/ 0 h 20"/>
                  <a:gd name="T12" fmla="*/ 1 w 18"/>
                  <a:gd name="T13" fmla="*/ 1 h 20"/>
                  <a:gd name="T14" fmla="*/ 6 w 18"/>
                  <a:gd name="T15" fmla="*/ 5 h 20"/>
                  <a:gd name="T16" fmla="*/ 4 w 18"/>
                  <a:gd name="T17" fmla="*/ 6 h 20"/>
                  <a:gd name="T18" fmla="*/ 3 w 18"/>
                  <a:gd name="T19" fmla="*/ 8 h 20"/>
                  <a:gd name="T20" fmla="*/ 3 w 18"/>
                  <a:gd name="T21" fmla="*/ 12 h 20"/>
                  <a:gd name="T22" fmla="*/ 3 w 18"/>
                  <a:gd name="T23" fmla="*/ 12 h 20"/>
                  <a:gd name="T24" fmla="*/ 4 w 18"/>
                  <a:gd name="T25" fmla="*/ 13 h 20"/>
                  <a:gd name="T26" fmla="*/ 7 w 18"/>
                  <a:gd name="T27" fmla="*/ 14 h 20"/>
                  <a:gd name="T28" fmla="*/ 8 w 18"/>
                  <a:gd name="T29" fmla="*/ 14 h 20"/>
                  <a:gd name="T30" fmla="*/ 9 w 18"/>
                  <a:gd name="T31" fmla="*/ 14 h 20"/>
                  <a:gd name="T32" fmla="*/ 12 w 18"/>
                  <a:gd name="T33" fmla="*/ 15 h 20"/>
                  <a:gd name="T34" fmla="*/ 16 w 18"/>
                  <a:gd name="T3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0">
                    <a:moveTo>
                      <a:pt x="18" y="14"/>
                    </a:moveTo>
                    <a:cubicBezTo>
                      <a:pt x="17" y="12"/>
                      <a:pt x="12" y="7"/>
                      <a:pt x="12" y="7"/>
                    </a:cubicBezTo>
                    <a:cubicBezTo>
                      <a:pt x="9" y="3"/>
                      <a:pt x="6" y="2"/>
                      <a:pt x="6" y="1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4" y="3"/>
                      <a:pt x="6" y="5"/>
                    </a:cubicBezTo>
                    <a:cubicBezTo>
                      <a:pt x="5" y="5"/>
                      <a:pt x="5" y="5"/>
                      <a:pt x="4" y="6"/>
                    </a:cubicBezTo>
                    <a:cubicBezTo>
                      <a:pt x="4" y="7"/>
                      <a:pt x="4" y="7"/>
                      <a:pt x="3" y="8"/>
                    </a:cubicBezTo>
                    <a:cubicBezTo>
                      <a:pt x="3" y="9"/>
                      <a:pt x="3" y="10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4"/>
                      <a:pt x="6" y="16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6"/>
                      <a:pt x="12" y="15"/>
                      <a:pt x="12" y="15"/>
                    </a:cubicBezTo>
                    <a:cubicBezTo>
                      <a:pt x="16" y="20"/>
                      <a:pt x="16" y="20"/>
                      <a:pt x="16" y="20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 bwMode="auto">
              <a:xfrm>
                <a:off x="7070725" y="3341688"/>
                <a:ext cx="573088" cy="331788"/>
              </a:xfrm>
              <a:custGeom>
                <a:avLst/>
                <a:gdLst>
                  <a:gd name="T0" fmla="*/ 128 w 128"/>
                  <a:gd name="T1" fmla="*/ 1 h 74"/>
                  <a:gd name="T2" fmla="*/ 90 w 128"/>
                  <a:gd name="T3" fmla="*/ 14 h 74"/>
                  <a:gd name="T4" fmla="*/ 54 w 128"/>
                  <a:gd name="T5" fmla="*/ 35 h 74"/>
                  <a:gd name="T6" fmla="*/ 3 w 128"/>
                  <a:gd name="T7" fmla="*/ 15 h 74"/>
                  <a:gd name="T8" fmla="*/ 0 w 128"/>
                  <a:gd name="T9" fmla="*/ 21 h 74"/>
                  <a:gd name="T10" fmla="*/ 61 w 128"/>
                  <a:gd name="T11" fmla="*/ 69 h 74"/>
                  <a:gd name="T12" fmla="*/ 114 w 128"/>
                  <a:gd name="T13" fmla="*/ 5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74">
                    <a:moveTo>
                      <a:pt x="128" y="1"/>
                    </a:moveTo>
                    <a:cubicBezTo>
                      <a:pt x="128" y="1"/>
                      <a:pt x="109" y="0"/>
                      <a:pt x="90" y="14"/>
                    </a:cubicBezTo>
                    <a:cubicBezTo>
                      <a:pt x="75" y="25"/>
                      <a:pt x="63" y="35"/>
                      <a:pt x="54" y="35"/>
                    </a:cubicBezTo>
                    <a:cubicBezTo>
                      <a:pt x="46" y="35"/>
                      <a:pt x="3" y="15"/>
                      <a:pt x="3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23" y="64"/>
                      <a:pt x="61" y="69"/>
                    </a:cubicBezTo>
                    <a:cubicBezTo>
                      <a:pt x="92" y="74"/>
                      <a:pt x="114" y="55"/>
                      <a:pt x="114" y="5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 bwMode="auto">
              <a:xfrm>
                <a:off x="7767638" y="4857751"/>
                <a:ext cx="120650" cy="85725"/>
              </a:xfrm>
              <a:custGeom>
                <a:avLst/>
                <a:gdLst>
                  <a:gd name="T0" fmla="*/ 24 w 27"/>
                  <a:gd name="T1" fmla="*/ 7 h 19"/>
                  <a:gd name="T2" fmla="*/ 25 w 27"/>
                  <a:gd name="T3" fmla="*/ 15 h 19"/>
                  <a:gd name="T4" fmla="*/ 1 w 27"/>
                  <a:gd name="T5" fmla="*/ 16 h 19"/>
                  <a:gd name="T6" fmla="*/ 18 w 27"/>
                  <a:gd name="T7" fmla="*/ 7 h 19"/>
                  <a:gd name="T8" fmla="*/ 25 w 27"/>
                  <a:gd name="T9" fmla="*/ 0 h 19"/>
                  <a:gd name="T10" fmla="*/ 24 w 27"/>
                  <a:gd name="T11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9">
                    <a:moveTo>
                      <a:pt x="24" y="7"/>
                    </a:moveTo>
                    <a:cubicBezTo>
                      <a:pt x="24" y="7"/>
                      <a:pt x="27" y="14"/>
                      <a:pt x="25" y="15"/>
                    </a:cubicBezTo>
                    <a:cubicBezTo>
                      <a:pt x="24" y="17"/>
                      <a:pt x="1" y="19"/>
                      <a:pt x="1" y="16"/>
                    </a:cubicBezTo>
                    <a:cubicBezTo>
                      <a:pt x="0" y="14"/>
                      <a:pt x="18" y="7"/>
                      <a:pt x="18" y="7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 bwMode="auto">
              <a:xfrm>
                <a:off x="7727950" y="4048126"/>
                <a:ext cx="174625" cy="850900"/>
              </a:xfrm>
              <a:custGeom>
                <a:avLst/>
                <a:gdLst>
                  <a:gd name="T0" fmla="*/ 0 w 39"/>
                  <a:gd name="T1" fmla="*/ 0 h 190"/>
                  <a:gd name="T2" fmla="*/ 4 w 39"/>
                  <a:gd name="T3" fmla="*/ 78 h 190"/>
                  <a:gd name="T4" fmla="*/ 27 w 39"/>
                  <a:gd name="T5" fmla="*/ 188 h 190"/>
                  <a:gd name="T6" fmla="*/ 33 w 39"/>
                  <a:gd name="T7" fmla="*/ 188 h 190"/>
                  <a:gd name="T8" fmla="*/ 39 w 39"/>
                  <a:gd name="T9" fmla="*/ 130 h 190"/>
                  <a:gd name="T10" fmla="*/ 33 w 39"/>
                  <a:gd name="T11" fmla="*/ 87 h 190"/>
                  <a:gd name="T12" fmla="*/ 38 w 39"/>
                  <a:gd name="T13" fmla="*/ 20 h 190"/>
                  <a:gd name="T14" fmla="*/ 0 w 39"/>
                  <a:gd name="T15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90">
                    <a:moveTo>
                      <a:pt x="0" y="0"/>
                    </a:moveTo>
                    <a:cubicBezTo>
                      <a:pt x="0" y="0"/>
                      <a:pt x="3" y="46"/>
                      <a:pt x="4" y="78"/>
                    </a:cubicBezTo>
                    <a:cubicBezTo>
                      <a:pt x="6" y="131"/>
                      <a:pt x="26" y="184"/>
                      <a:pt x="27" y="188"/>
                    </a:cubicBezTo>
                    <a:cubicBezTo>
                      <a:pt x="30" y="190"/>
                      <a:pt x="33" y="188"/>
                      <a:pt x="33" y="188"/>
                    </a:cubicBezTo>
                    <a:cubicBezTo>
                      <a:pt x="33" y="188"/>
                      <a:pt x="39" y="152"/>
                      <a:pt x="39" y="130"/>
                    </a:cubicBezTo>
                    <a:cubicBezTo>
                      <a:pt x="39" y="109"/>
                      <a:pt x="33" y="87"/>
                      <a:pt x="33" y="87"/>
                    </a:cubicBezTo>
                    <a:cubicBezTo>
                      <a:pt x="33" y="87"/>
                      <a:pt x="35" y="47"/>
                      <a:pt x="38" y="20"/>
                    </a:cubicBezTo>
                    <a:cubicBezTo>
                      <a:pt x="39" y="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 bwMode="auto">
              <a:xfrm>
                <a:off x="7508875" y="4857751"/>
                <a:ext cx="120650" cy="85725"/>
              </a:xfrm>
              <a:custGeom>
                <a:avLst/>
                <a:gdLst>
                  <a:gd name="T0" fmla="*/ 24 w 27"/>
                  <a:gd name="T1" fmla="*/ 7 h 19"/>
                  <a:gd name="T2" fmla="*/ 25 w 27"/>
                  <a:gd name="T3" fmla="*/ 15 h 19"/>
                  <a:gd name="T4" fmla="*/ 0 w 27"/>
                  <a:gd name="T5" fmla="*/ 16 h 19"/>
                  <a:gd name="T6" fmla="*/ 18 w 27"/>
                  <a:gd name="T7" fmla="*/ 7 h 19"/>
                  <a:gd name="T8" fmla="*/ 25 w 27"/>
                  <a:gd name="T9" fmla="*/ 0 h 19"/>
                  <a:gd name="T10" fmla="*/ 24 w 27"/>
                  <a:gd name="T11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9">
                    <a:moveTo>
                      <a:pt x="24" y="7"/>
                    </a:moveTo>
                    <a:cubicBezTo>
                      <a:pt x="24" y="7"/>
                      <a:pt x="27" y="14"/>
                      <a:pt x="25" y="15"/>
                    </a:cubicBezTo>
                    <a:cubicBezTo>
                      <a:pt x="24" y="17"/>
                      <a:pt x="1" y="19"/>
                      <a:pt x="0" y="16"/>
                    </a:cubicBezTo>
                    <a:cubicBezTo>
                      <a:pt x="0" y="14"/>
                      <a:pt x="18" y="7"/>
                      <a:pt x="18" y="7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 bwMode="auto">
              <a:xfrm>
                <a:off x="7491413" y="4048126"/>
                <a:ext cx="177800" cy="850900"/>
              </a:xfrm>
              <a:custGeom>
                <a:avLst/>
                <a:gdLst>
                  <a:gd name="T0" fmla="*/ 1 w 40"/>
                  <a:gd name="T1" fmla="*/ 0 h 190"/>
                  <a:gd name="T2" fmla="*/ 1 w 40"/>
                  <a:gd name="T3" fmla="*/ 78 h 190"/>
                  <a:gd name="T4" fmla="*/ 22 w 40"/>
                  <a:gd name="T5" fmla="*/ 188 h 190"/>
                  <a:gd name="T6" fmla="*/ 28 w 40"/>
                  <a:gd name="T7" fmla="*/ 188 h 190"/>
                  <a:gd name="T8" fmla="*/ 35 w 40"/>
                  <a:gd name="T9" fmla="*/ 130 h 190"/>
                  <a:gd name="T10" fmla="*/ 30 w 40"/>
                  <a:gd name="T11" fmla="*/ 87 h 190"/>
                  <a:gd name="T12" fmla="*/ 39 w 40"/>
                  <a:gd name="T13" fmla="*/ 20 h 190"/>
                  <a:gd name="T14" fmla="*/ 1 w 40"/>
                  <a:gd name="T15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90">
                    <a:moveTo>
                      <a:pt x="1" y="0"/>
                    </a:moveTo>
                    <a:cubicBezTo>
                      <a:pt x="1" y="0"/>
                      <a:pt x="0" y="46"/>
                      <a:pt x="1" y="78"/>
                    </a:cubicBezTo>
                    <a:cubicBezTo>
                      <a:pt x="3" y="131"/>
                      <a:pt x="21" y="184"/>
                      <a:pt x="22" y="188"/>
                    </a:cubicBezTo>
                    <a:cubicBezTo>
                      <a:pt x="25" y="190"/>
                      <a:pt x="28" y="188"/>
                      <a:pt x="28" y="188"/>
                    </a:cubicBezTo>
                    <a:cubicBezTo>
                      <a:pt x="28" y="188"/>
                      <a:pt x="35" y="152"/>
                      <a:pt x="35" y="130"/>
                    </a:cubicBezTo>
                    <a:cubicBezTo>
                      <a:pt x="35" y="109"/>
                      <a:pt x="30" y="87"/>
                      <a:pt x="30" y="87"/>
                    </a:cubicBezTo>
                    <a:cubicBezTo>
                      <a:pt x="30" y="87"/>
                      <a:pt x="36" y="47"/>
                      <a:pt x="39" y="20"/>
                    </a:cubicBezTo>
                    <a:cubicBezTo>
                      <a:pt x="40" y="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 bwMode="auto">
              <a:xfrm>
                <a:off x="7454900" y="3806826"/>
                <a:ext cx="479425" cy="630238"/>
              </a:xfrm>
              <a:custGeom>
                <a:avLst/>
                <a:gdLst>
                  <a:gd name="T0" fmla="*/ 10 w 107"/>
                  <a:gd name="T1" fmla="*/ 23 h 141"/>
                  <a:gd name="T2" fmla="*/ 7 w 107"/>
                  <a:gd name="T3" fmla="*/ 127 h 141"/>
                  <a:gd name="T4" fmla="*/ 103 w 107"/>
                  <a:gd name="T5" fmla="*/ 126 h 141"/>
                  <a:gd name="T6" fmla="*/ 99 w 107"/>
                  <a:gd name="T7" fmla="*/ 29 h 141"/>
                  <a:gd name="T8" fmla="*/ 78 w 107"/>
                  <a:gd name="T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41">
                    <a:moveTo>
                      <a:pt x="10" y="23"/>
                    </a:moveTo>
                    <a:cubicBezTo>
                      <a:pt x="10" y="23"/>
                      <a:pt x="0" y="74"/>
                      <a:pt x="7" y="127"/>
                    </a:cubicBezTo>
                    <a:cubicBezTo>
                      <a:pt x="56" y="141"/>
                      <a:pt x="103" y="126"/>
                      <a:pt x="103" y="126"/>
                    </a:cubicBezTo>
                    <a:cubicBezTo>
                      <a:pt x="103" y="126"/>
                      <a:pt x="107" y="52"/>
                      <a:pt x="99" y="29"/>
                    </a:cubicBezTo>
                    <a:cubicBezTo>
                      <a:pt x="92" y="4"/>
                      <a:pt x="78" y="0"/>
                      <a:pt x="7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 bwMode="auto">
              <a:xfrm>
                <a:off x="7826375" y="3905251"/>
                <a:ext cx="49213" cy="482600"/>
              </a:xfrm>
              <a:custGeom>
                <a:avLst/>
                <a:gdLst>
                  <a:gd name="T0" fmla="*/ 7 w 11"/>
                  <a:gd name="T1" fmla="*/ 108 h 108"/>
                  <a:gd name="T2" fmla="*/ 6 w 11"/>
                  <a:gd name="T3" fmla="*/ 107 h 108"/>
                  <a:gd name="T4" fmla="*/ 0 w 11"/>
                  <a:gd name="T5" fmla="*/ 1 h 108"/>
                  <a:gd name="T6" fmla="*/ 1 w 11"/>
                  <a:gd name="T7" fmla="*/ 0 h 108"/>
                  <a:gd name="T8" fmla="*/ 7 w 11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8">
                    <a:moveTo>
                      <a:pt x="7" y="108"/>
                    </a:moveTo>
                    <a:cubicBezTo>
                      <a:pt x="6" y="107"/>
                      <a:pt x="6" y="107"/>
                      <a:pt x="6" y="107"/>
                    </a:cubicBezTo>
                    <a:cubicBezTo>
                      <a:pt x="10" y="46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1" y="46"/>
                      <a:pt x="7" y="108"/>
                    </a:cubicBezTo>
                    <a:close/>
                  </a:path>
                </a:pathLst>
              </a:custGeom>
              <a:solidFill>
                <a:srgbClr val="1235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 bwMode="auto">
              <a:xfrm>
                <a:off x="7486650" y="3336926"/>
                <a:ext cx="411163" cy="639763"/>
              </a:xfrm>
              <a:custGeom>
                <a:avLst/>
                <a:gdLst>
                  <a:gd name="T0" fmla="*/ 79 w 92"/>
                  <a:gd name="T1" fmla="*/ 25 h 143"/>
                  <a:gd name="T2" fmla="*/ 81 w 92"/>
                  <a:gd name="T3" fmla="*/ 82 h 143"/>
                  <a:gd name="T4" fmla="*/ 92 w 92"/>
                  <a:gd name="T5" fmla="*/ 134 h 143"/>
                  <a:gd name="T6" fmla="*/ 2 w 92"/>
                  <a:gd name="T7" fmla="*/ 134 h 143"/>
                  <a:gd name="T8" fmla="*/ 8 w 92"/>
                  <a:gd name="T9" fmla="*/ 103 h 143"/>
                  <a:gd name="T10" fmla="*/ 9 w 92"/>
                  <a:gd name="T11" fmla="*/ 79 h 143"/>
                  <a:gd name="T12" fmla="*/ 3 w 92"/>
                  <a:gd name="T13" fmla="*/ 45 h 143"/>
                  <a:gd name="T14" fmla="*/ 17 w 92"/>
                  <a:gd name="T15" fmla="*/ 20 h 143"/>
                  <a:gd name="T16" fmla="*/ 50 w 92"/>
                  <a:gd name="T17" fmla="*/ 1 h 143"/>
                  <a:gd name="T18" fmla="*/ 79 w 92"/>
                  <a:gd name="T19" fmla="*/ 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43">
                    <a:moveTo>
                      <a:pt x="79" y="25"/>
                    </a:moveTo>
                    <a:cubicBezTo>
                      <a:pt x="86" y="44"/>
                      <a:pt x="81" y="76"/>
                      <a:pt x="81" y="82"/>
                    </a:cubicBezTo>
                    <a:cubicBezTo>
                      <a:pt x="81" y="98"/>
                      <a:pt x="91" y="114"/>
                      <a:pt x="92" y="134"/>
                    </a:cubicBezTo>
                    <a:cubicBezTo>
                      <a:pt x="89" y="138"/>
                      <a:pt x="11" y="143"/>
                      <a:pt x="2" y="134"/>
                    </a:cubicBezTo>
                    <a:cubicBezTo>
                      <a:pt x="3" y="123"/>
                      <a:pt x="6" y="117"/>
                      <a:pt x="8" y="103"/>
                    </a:cubicBezTo>
                    <a:cubicBezTo>
                      <a:pt x="9" y="98"/>
                      <a:pt x="9" y="90"/>
                      <a:pt x="9" y="79"/>
                    </a:cubicBezTo>
                    <a:cubicBezTo>
                      <a:pt x="6" y="64"/>
                      <a:pt x="0" y="57"/>
                      <a:pt x="3" y="45"/>
                    </a:cubicBezTo>
                    <a:cubicBezTo>
                      <a:pt x="4" y="36"/>
                      <a:pt x="13" y="26"/>
                      <a:pt x="17" y="20"/>
                    </a:cubicBezTo>
                    <a:cubicBezTo>
                      <a:pt x="24" y="7"/>
                      <a:pt x="16" y="0"/>
                      <a:pt x="50" y="1"/>
                    </a:cubicBezTo>
                    <a:cubicBezTo>
                      <a:pt x="66" y="1"/>
                      <a:pt x="71" y="6"/>
                      <a:pt x="79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 bwMode="auto">
              <a:xfrm>
                <a:off x="7491413" y="3427413"/>
                <a:ext cx="61913" cy="200025"/>
              </a:xfrm>
              <a:custGeom>
                <a:avLst/>
                <a:gdLst>
                  <a:gd name="T0" fmla="*/ 3 w 14"/>
                  <a:gd name="T1" fmla="*/ 45 h 45"/>
                  <a:gd name="T2" fmla="*/ 1 w 14"/>
                  <a:gd name="T3" fmla="*/ 25 h 45"/>
                  <a:gd name="T4" fmla="*/ 7 w 14"/>
                  <a:gd name="T5" fmla="*/ 12 h 45"/>
                  <a:gd name="T6" fmla="*/ 13 w 14"/>
                  <a:gd name="T7" fmla="*/ 0 h 45"/>
                  <a:gd name="T8" fmla="*/ 14 w 14"/>
                  <a:gd name="T9" fmla="*/ 0 h 45"/>
                  <a:gd name="T10" fmla="*/ 8 w 14"/>
                  <a:gd name="T11" fmla="*/ 12 h 45"/>
                  <a:gd name="T12" fmla="*/ 2 w 14"/>
                  <a:gd name="T13" fmla="*/ 25 h 45"/>
                  <a:gd name="T14" fmla="*/ 4 w 14"/>
                  <a:gd name="T15" fmla="*/ 44 h 45"/>
                  <a:gd name="T16" fmla="*/ 3 w 14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5">
                    <a:moveTo>
                      <a:pt x="3" y="45"/>
                    </a:moveTo>
                    <a:cubicBezTo>
                      <a:pt x="1" y="36"/>
                      <a:pt x="0" y="32"/>
                      <a:pt x="1" y="25"/>
                    </a:cubicBezTo>
                    <a:cubicBezTo>
                      <a:pt x="2" y="20"/>
                      <a:pt x="4" y="16"/>
                      <a:pt x="7" y="12"/>
                    </a:cubicBezTo>
                    <a:cubicBezTo>
                      <a:pt x="9" y="8"/>
                      <a:pt x="11" y="5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5"/>
                      <a:pt x="10" y="9"/>
                      <a:pt x="8" y="12"/>
                    </a:cubicBezTo>
                    <a:cubicBezTo>
                      <a:pt x="5" y="17"/>
                      <a:pt x="3" y="20"/>
                      <a:pt x="2" y="25"/>
                    </a:cubicBezTo>
                    <a:cubicBezTo>
                      <a:pt x="1" y="32"/>
                      <a:pt x="2" y="36"/>
                      <a:pt x="4" y="44"/>
                    </a:cubicBezTo>
                    <a:lnTo>
                      <a:pt x="3" y="45"/>
                    </a:lnTo>
                    <a:close/>
                  </a:path>
                </a:pathLst>
              </a:custGeom>
              <a:solidFill>
                <a:srgbClr val="D159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 bwMode="auto">
              <a:xfrm>
                <a:off x="7575550" y="3127376"/>
                <a:ext cx="134938" cy="204788"/>
              </a:xfrm>
              <a:custGeom>
                <a:avLst/>
                <a:gdLst>
                  <a:gd name="T0" fmla="*/ 10 w 30"/>
                  <a:gd name="T1" fmla="*/ 12 h 46"/>
                  <a:gd name="T2" fmla="*/ 6 w 30"/>
                  <a:gd name="T3" fmla="*/ 41 h 46"/>
                  <a:gd name="T4" fmla="*/ 24 w 30"/>
                  <a:gd name="T5" fmla="*/ 35 h 46"/>
                  <a:gd name="T6" fmla="*/ 10 w 30"/>
                  <a:gd name="T7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46">
                    <a:moveTo>
                      <a:pt x="10" y="12"/>
                    </a:moveTo>
                    <a:cubicBezTo>
                      <a:pt x="10" y="12"/>
                      <a:pt x="0" y="37"/>
                      <a:pt x="6" y="41"/>
                    </a:cubicBezTo>
                    <a:cubicBezTo>
                      <a:pt x="12" y="46"/>
                      <a:pt x="22" y="40"/>
                      <a:pt x="24" y="35"/>
                    </a:cubicBezTo>
                    <a:cubicBezTo>
                      <a:pt x="28" y="29"/>
                      <a:pt x="30" y="0"/>
                      <a:pt x="10" y="12"/>
                    </a:cubicBezTo>
                    <a:close/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 bwMode="auto">
              <a:xfrm>
                <a:off x="7639050" y="3260726"/>
                <a:ext cx="61913" cy="117475"/>
              </a:xfrm>
              <a:custGeom>
                <a:avLst/>
                <a:gdLst>
                  <a:gd name="T0" fmla="*/ 1 w 14"/>
                  <a:gd name="T1" fmla="*/ 4 h 26"/>
                  <a:gd name="T2" fmla="*/ 0 w 14"/>
                  <a:gd name="T3" fmla="*/ 21 h 26"/>
                  <a:gd name="T4" fmla="*/ 3 w 14"/>
                  <a:gd name="T5" fmla="*/ 26 h 26"/>
                  <a:gd name="T6" fmla="*/ 14 w 14"/>
                  <a:gd name="T7" fmla="*/ 19 h 26"/>
                  <a:gd name="T8" fmla="*/ 11 w 1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" y="4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6"/>
                      <a:pt x="3" y="26"/>
                    </a:cubicBezTo>
                    <a:cubicBezTo>
                      <a:pt x="5" y="26"/>
                      <a:pt x="14" y="19"/>
                      <a:pt x="14" y="1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 bwMode="auto">
              <a:xfrm>
                <a:off x="7646988" y="3328988"/>
                <a:ext cx="63500" cy="79375"/>
              </a:xfrm>
              <a:custGeom>
                <a:avLst/>
                <a:gdLst>
                  <a:gd name="T0" fmla="*/ 37 w 40"/>
                  <a:gd name="T1" fmla="*/ 0 h 50"/>
                  <a:gd name="T2" fmla="*/ 0 w 40"/>
                  <a:gd name="T3" fmla="*/ 28 h 50"/>
                  <a:gd name="T4" fmla="*/ 14 w 40"/>
                  <a:gd name="T5" fmla="*/ 50 h 50"/>
                  <a:gd name="T6" fmla="*/ 40 w 40"/>
                  <a:gd name="T7" fmla="*/ 8 h 50"/>
                  <a:gd name="T8" fmla="*/ 37 w 4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0">
                    <a:moveTo>
                      <a:pt x="37" y="0"/>
                    </a:moveTo>
                    <a:lnTo>
                      <a:pt x="0" y="28"/>
                    </a:lnTo>
                    <a:lnTo>
                      <a:pt x="14" y="50"/>
                    </a:lnTo>
                    <a:lnTo>
                      <a:pt x="40" y="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 bwMode="auto">
              <a:xfrm>
                <a:off x="7620000" y="3336926"/>
                <a:ext cx="26988" cy="63500"/>
              </a:xfrm>
              <a:custGeom>
                <a:avLst/>
                <a:gdLst>
                  <a:gd name="T0" fmla="*/ 17 w 17"/>
                  <a:gd name="T1" fmla="*/ 23 h 40"/>
                  <a:gd name="T2" fmla="*/ 12 w 17"/>
                  <a:gd name="T3" fmla="*/ 0 h 40"/>
                  <a:gd name="T4" fmla="*/ 0 w 17"/>
                  <a:gd name="T5" fmla="*/ 6 h 40"/>
                  <a:gd name="T6" fmla="*/ 3 w 17"/>
                  <a:gd name="T7" fmla="*/ 40 h 40"/>
                  <a:gd name="T8" fmla="*/ 17 w 17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0">
                    <a:moveTo>
                      <a:pt x="17" y="23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3" y="40"/>
                    </a:lnTo>
                    <a:lnTo>
                      <a:pt x="1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 bwMode="auto">
              <a:xfrm>
                <a:off x="7169150" y="3605213"/>
                <a:ext cx="361950" cy="260350"/>
              </a:xfrm>
              <a:custGeom>
                <a:avLst/>
                <a:gdLst>
                  <a:gd name="T0" fmla="*/ 70 w 81"/>
                  <a:gd name="T1" fmla="*/ 3 h 58"/>
                  <a:gd name="T2" fmla="*/ 81 w 81"/>
                  <a:gd name="T3" fmla="*/ 58 h 58"/>
                  <a:gd name="T4" fmla="*/ 12 w 81"/>
                  <a:gd name="T5" fmla="*/ 58 h 58"/>
                  <a:gd name="T6" fmla="*/ 1 w 81"/>
                  <a:gd name="T7" fmla="*/ 2 h 58"/>
                  <a:gd name="T8" fmla="*/ 2 w 81"/>
                  <a:gd name="T9" fmla="*/ 0 h 58"/>
                  <a:gd name="T10" fmla="*/ 67 w 81"/>
                  <a:gd name="T11" fmla="*/ 0 h 58"/>
                  <a:gd name="T12" fmla="*/ 70 w 81"/>
                  <a:gd name="T13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58">
                    <a:moveTo>
                      <a:pt x="70" y="3"/>
                    </a:moveTo>
                    <a:cubicBezTo>
                      <a:pt x="81" y="58"/>
                      <a:pt x="81" y="58"/>
                      <a:pt x="8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0"/>
                      <a:pt x="70" y="2"/>
                      <a:pt x="70" y="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 bwMode="auto">
              <a:xfrm>
                <a:off x="7442200" y="3833813"/>
                <a:ext cx="246063" cy="31750"/>
              </a:xfrm>
              <a:custGeom>
                <a:avLst/>
                <a:gdLst>
                  <a:gd name="T0" fmla="*/ 1 w 55"/>
                  <a:gd name="T1" fmla="*/ 7 h 7"/>
                  <a:gd name="T2" fmla="*/ 55 w 55"/>
                  <a:gd name="T3" fmla="*/ 7 h 7"/>
                  <a:gd name="T4" fmla="*/ 55 w 55"/>
                  <a:gd name="T5" fmla="*/ 4 h 7"/>
                  <a:gd name="T6" fmla="*/ 51 w 55"/>
                  <a:gd name="T7" fmla="*/ 0 h 7"/>
                  <a:gd name="T8" fmla="*/ 0 w 55"/>
                  <a:gd name="T9" fmla="*/ 0 h 7"/>
                  <a:gd name="T10" fmla="*/ 1 w 55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7">
                    <a:moveTo>
                      <a:pt x="1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2"/>
                      <a:pt x="53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 bwMode="auto">
              <a:xfrm>
                <a:off x="7321550" y="3708401"/>
                <a:ext cx="53975" cy="58738"/>
              </a:xfrm>
              <a:custGeom>
                <a:avLst/>
                <a:gdLst>
                  <a:gd name="T0" fmla="*/ 5 w 12"/>
                  <a:gd name="T1" fmla="*/ 0 h 13"/>
                  <a:gd name="T2" fmla="*/ 1 w 12"/>
                  <a:gd name="T3" fmla="*/ 6 h 13"/>
                  <a:gd name="T4" fmla="*/ 7 w 12"/>
                  <a:gd name="T5" fmla="*/ 13 h 13"/>
                  <a:gd name="T6" fmla="*/ 11 w 12"/>
                  <a:gd name="T7" fmla="*/ 6 h 13"/>
                  <a:gd name="T8" fmla="*/ 5 w 1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5" y="0"/>
                    </a:moveTo>
                    <a:cubicBezTo>
                      <a:pt x="2" y="0"/>
                      <a:pt x="0" y="3"/>
                      <a:pt x="1" y="6"/>
                    </a:cubicBezTo>
                    <a:cubicBezTo>
                      <a:pt x="2" y="10"/>
                      <a:pt x="5" y="13"/>
                      <a:pt x="7" y="13"/>
                    </a:cubicBezTo>
                    <a:cubicBezTo>
                      <a:pt x="10" y="13"/>
                      <a:pt x="12" y="10"/>
                      <a:pt x="11" y="6"/>
                    </a:cubicBezTo>
                    <a:cubicBezTo>
                      <a:pt x="10" y="3"/>
                      <a:pt x="8" y="0"/>
                      <a:pt x="5" y="0"/>
                    </a:cubicBezTo>
                  </a:path>
                </a:pathLst>
              </a:custGeom>
              <a:solidFill>
                <a:srgbClr val="DAE2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 bwMode="auto">
              <a:xfrm>
                <a:off x="7464425" y="3833813"/>
                <a:ext cx="120650" cy="49213"/>
              </a:xfrm>
              <a:custGeom>
                <a:avLst/>
                <a:gdLst>
                  <a:gd name="T0" fmla="*/ 27 w 27"/>
                  <a:gd name="T1" fmla="*/ 0 h 11"/>
                  <a:gd name="T2" fmla="*/ 18 w 27"/>
                  <a:gd name="T3" fmla="*/ 3 h 11"/>
                  <a:gd name="T4" fmla="*/ 13 w 27"/>
                  <a:gd name="T5" fmla="*/ 2 h 11"/>
                  <a:gd name="T6" fmla="*/ 9 w 27"/>
                  <a:gd name="T7" fmla="*/ 2 h 11"/>
                  <a:gd name="T8" fmla="*/ 9 w 27"/>
                  <a:gd name="T9" fmla="*/ 2 h 11"/>
                  <a:gd name="T10" fmla="*/ 8 w 27"/>
                  <a:gd name="T11" fmla="*/ 2 h 11"/>
                  <a:gd name="T12" fmla="*/ 9 w 27"/>
                  <a:gd name="T13" fmla="*/ 2 h 11"/>
                  <a:gd name="T14" fmla="*/ 11 w 27"/>
                  <a:gd name="T15" fmla="*/ 4 h 11"/>
                  <a:gd name="T16" fmla="*/ 11 w 27"/>
                  <a:gd name="T17" fmla="*/ 5 h 11"/>
                  <a:gd name="T18" fmla="*/ 5 w 27"/>
                  <a:gd name="T19" fmla="*/ 5 h 11"/>
                  <a:gd name="T20" fmla="*/ 1 w 27"/>
                  <a:gd name="T21" fmla="*/ 5 h 11"/>
                  <a:gd name="T22" fmla="*/ 0 w 27"/>
                  <a:gd name="T23" fmla="*/ 6 h 11"/>
                  <a:gd name="T24" fmla="*/ 0 w 27"/>
                  <a:gd name="T25" fmla="*/ 6 h 11"/>
                  <a:gd name="T26" fmla="*/ 4 w 27"/>
                  <a:gd name="T27" fmla="*/ 9 h 11"/>
                  <a:gd name="T28" fmla="*/ 10 w 27"/>
                  <a:gd name="T29" fmla="*/ 11 h 11"/>
                  <a:gd name="T30" fmla="*/ 18 w 27"/>
                  <a:gd name="T31" fmla="*/ 10 h 11"/>
                  <a:gd name="T32" fmla="*/ 24 w 27"/>
                  <a:gd name="T3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11">
                    <a:moveTo>
                      <a:pt x="27" y="0"/>
                    </a:moveTo>
                    <a:cubicBezTo>
                      <a:pt x="27" y="0"/>
                      <a:pt x="20" y="3"/>
                      <a:pt x="18" y="3"/>
                    </a:cubicBezTo>
                    <a:cubicBezTo>
                      <a:pt x="16" y="3"/>
                      <a:pt x="14" y="2"/>
                      <a:pt x="13" y="2"/>
                    </a:cubicBezTo>
                    <a:cubicBezTo>
                      <a:pt x="12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3"/>
                      <a:pt x="10" y="3"/>
                      <a:pt x="11" y="4"/>
                    </a:cubicBezTo>
                    <a:cubicBezTo>
                      <a:pt x="11" y="4"/>
                      <a:pt x="12" y="4"/>
                      <a:pt x="11" y="5"/>
                    </a:cubicBezTo>
                    <a:cubicBezTo>
                      <a:pt x="9" y="5"/>
                      <a:pt x="7" y="5"/>
                      <a:pt x="5" y="5"/>
                    </a:cubicBezTo>
                    <a:cubicBezTo>
                      <a:pt x="4" y="5"/>
                      <a:pt x="2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8"/>
                      <a:pt x="2" y="8"/>
                      <a:pt x="4" y="9"/>
                    </a:cubicBezTo>
                    <a:cubicBezTo>
                      <a:pt x="6" y="10"/>
                      <a:pt x="8" y="11"/>
                      <a:pt x="10" y="11"/>
                    </a:cubicBezTo>
                    <a:cubicBezTo>
                      <a:pt x="12" y="11"/>
                      <a:pt x="15" y="11"/>
                      <a:pt x="18" y="10"/>
                    </a:cubicBezTo>
                    <a:cubicBezTo>
                      <a:pt x="19" y="10"/>
                      <a:pt x="24" y="9"/>
                      <a:pt x="24" y="9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 bwMode="auto">
              <a:xfrm>
                <a:off x="7548563" y="3341688"/>
                <a:ext cx="385763" cy="550863"/>
              </a:xfrm>
              <a:custGeom>
                <a:avLst/>
                <a:gdLst>
                  <a:gd name="T0" fmla="*/ 40 w 86"/>
                  <a:gd name="T1" fmla="*/ 36 h 123"/>
                  <a:gd name="T2" fmla="*/ 48 w 86"/>
                  <a:gd name="T3" fmla="*/ 89 h 123"/>
                  <a:gd name="T4" fmla="*/ 0 w 86"/>
                  <a:gd name="T5" fmla="*/ 113 h 123"/>
                  <a:gd name="T6" fmla="*/ 3 w 86"/>
                  <a:gd name="T7" fmla="*/ 121 h 123"/>
                  <a:gd name="T8" fmla="*/ 72 w 86"/>
                  <a:gd name="T9" fmla="*/ 107 h 123"/>
                  <a:gd name="T10" fmla="*/ 73 w 86"/>
                  <a:gd name="T11" fmla="*/ 26 h 123"/>
                  <a:gd name="T12" fmla="*/ 36 w 86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23">
                    <a:moveTo>
                      <a:pt x="40" y="36"/>
                    </a:moveTo>
                    <a:cubicBezTo>
                      <a:pt x="40" y="36"/>
                      <a:pt x="47" y="71"/>
                      <a:pt x="48" y="89"/>
                    </a:cubicBezTo>
                    <a:cubicBezTo>
                      <a:pt x="44" y="93"/>
                      <a:pt x="0" y="113"/>
                      <a:pt x="0" y="113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3" y="121"/>
                      <a:pt x="59" y="123"/>
                      <a:pt x="72" y="107"/>
                    </a:cubicBezTo>
                    <a:cubicBezTo>
                      <a:pt x="86" y="92"/>
                      <a:pt x="81" y="46"/>
                      <a:pt x="73" y="26"/>
                    </a:cubicBezTo>
                    <a:cubicBezTo>
                      <a:pt x="68" y="10"/>
                      <a:pt x="54" y="0"/>
                      <a:pt x="36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 bwMode="auto">
              <a:xfrm>
                <a:off x="7562850" y="3821113"/>
                <a:ext cx="312738" cy="66675"/>
              </a:xfrm>
              <a:custGeom>
                <a:avLst/>
                <a:gdLst>
                  <a:gd name="T0" fmla="*/ 6 w 70"/>
                  <a:gd name="T1" fmla="*/ 14 h 15"/>
                  <a:gd name="T2" fmla="*/ 0 w 70"/>
                  <a:gd name="T3" fmla="*/ 14 h 15"/>
                  <a:gd name="T4" fmla="*/ 0 w 70"/>
                  <a:gd name="T5" fmla="*/ 13 h 15"/>
                  <a:gd name="T6" fmla="*/ 69 w 70"/>
                  <a:gd name="T7" fmla="*/ 0 h 15"/>
                  <a:gd name="T8" fmla="*/ 70 w 70"/>
                  <a:gd name="T9" fmla="*/ 0 h 15"/>
                  <a:gd name="T10" fmla="*/ 6 w 70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15">
                    <a:moveTo>
                      <a:pt x="6" y="14"/>
                    </a:moveTo>
                    <a:cubicBezTo>
                      <a:pt x="2" y="14"/>
                      <a:pt x="0" y="14"/>
                      <a:pt x="0" y="1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56" y="15"/>
                      <a:pt x="69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9" y="13"/>
                      <a:pt x="20" y="14"/>
                      <a:pt x="6" y="14"/>
                    </a:cubicBezTo>
                    <a:close/>
                  </a:path>
                </a:pathLst>
              </a:custGeom>
              <a:solidFill>
                <a:srgbClr val="D159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 bwMode="auto">
              <a:xfrm>
                <a:off x="7548563" y="3502026"/>
                <a:ext cx="219075" cy="344488"/>
              </a:xfrm>
              <a:custGeom>
                <a:avLst/>
                <a:gdLst>
                  <a:gd name="T0" fmla="*/ 0 w 49"/>
                  <a:gd name="T1" fmla="*/ 77 h 77"/>
                  <a:gd name="T2" fmla="*/ 0 w 49"/>
                  <a:gd name="T3" fmla="*/ 76 h 77"/>
                  <a:gd name="T4" fmla="*/ 48 w 49"/>
                  <a:gd name="T5" fmla="*/ 53 h 77"/>
                  <a:gd name="T6" fmla="*/ 40 w 49"/>
                  <a:gd name="T7" fmla="*/ 0 h 77"/>
                  <a:gd name="T8" fmla="*/ 41 w 49"/>
                  <a:gd name="T9" fmla="*/ 0 h 77"/>
                  <a:gd name="T10" fmla="*/ 49 w 49"/>
                  <a:gd name="T11" fmla="*/ 53 h 77"/>
                  <a:gd name="T12" fmla="*/ 49 w 49"/>
                  <a:gd name="T13" fmla="*/ 53 h 77"/>
                  <a:gd name="T14" fmla="*/ 49 w 49"/>
                  <a:gd name="T15" fmla="*/ 53 h 77"/>
                  <a:gd name="T16" fmla="*/ 0 w 49"/>
                  <a:gd name="T1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7">
                    <a:moveTo>
                      <a:pt x="0" y="77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15" y="70"/>
                      <a:pt x="44" y="56"/>
                      <a:pt x="48" y="53"/>
                    </a:cubicBezTo>
                    <a:cubicBezTo>
                      <a:pt x="46" y="35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7" y="35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5" y="58"/>
                      <a:pt x="2" y="76"/>
                      <a:pt x="0" y="77"/>
                    </a:cubicBezTo>
                    <a:close/>
                  </a:path>
                </a:pathLst>
              </a:custGeom>
              <a:solidFill>
                <a:srgbClr val="D159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 bwMode="auto">
              <a:xfrm>
                <a:off x="7602538" y="3140076"/>
                <a:ext cx="169863" cy="201613"/>
              </a:xfrm>
              <a:custGeom>
                <a:avLst/>
                <a:gdLst>
                  <a:gd name="T0" fmla="*/ 5 w 38"/>
                  <a:gd name="T1" fmla="*/ 5 h 45"/>
                  <a:gd name="T2" fmla="*/ 22 w 38"/>
                  <a:gd name="T3" fmla="*/ 2 h 45"/>
                  <a:gd name="T4" fmla="*/ 34 w 38"/>
                  <a:gd name="T5" fmla="*/ 19 h 45"/>
                  <a:gd name="T6" fmla="*/ 36 w 38"/>
                  <a:gd name="T7" fmla="*/ 29 h 45"/>
                  <a:gd name="T8" fmla="*/ 38 w 38"/>
                  <a:gd name="T9" fmla="*/ 39 h 45"/>
                  <a:gd name="T10" fmla="*/ 19 w 38"/>
                  <a:gd name="T11" fmla="*/ 44 h 45"/>
                  <a:gd name="T12" fmla="*/ 18 w 38"/>
                  <a:gd name="T13" fmla="*/ 26 h 45"/>
                  <a:gd name="T14" fmla="*/ 13 w 38"/>
                  <a:gd name="T15" fmla="*/ 22 h 45"/>
                  <a:gd name="T16" fmla="*/ 5 w 38"/>
                  <a:gd name="T17" fmla="*/ 12 h 45"/>
                  <a:gd name="T18" fmla="*/ 1 w 38"/>
                  <a:gd name="T19" fmla="*/ 18 h 45"/>
                  <a:gd name="T20" fmla="*/ 5 w 38"/>
                  <a:gd name="T21" fmla="*/ 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45">
                    <a:moveTo>
                      <a:pt x="5" y="5"/>
                    </a:moveTo>
                    <a:cubicBezTo>
                      <a:pt x="10" y="1"/>
                      <a:pt x="18" y="0"/>
                      <a:pt x="22" y="2"/>
                    </a:cubicBezTo>
                    <a:cubicBezTo>
                      <a:pt x="28" y="5"/>
                      <a:pt x="32" y="10"/>
                      <a:pt x="34" y="19"/>
                    </a:cubicBezTo>
                    <a:cubicBezTo>
                      <a:pt x="35" y="22"/>
                      <a:pt x="36" y="25"/>
                      <a:pt x="36" y="29"/>
                    </a:cubicBezTo>
                    <a:cubicBezTo>
                      <a:pt x="37" y="32"/>
                      <a:pt x="37" y="36"/>
                      <a:pt x="38" y="39"/>
                    </a:cubicBezTo>
                    <a:cubicBezTo>
                      <a:pt x="34" y="42"/>
                      <a:pt x="23" y="45"/>
                      <a:pt x="19" y="44"/>
                    </a:cubicBezTo>
                    <a:cubicBezTo>
                      <a:pt x="19" y="41"/>
                      <a:pt x="19" y="28"/>
                      <a:pt x="18" y="26"/>
                    </a:cubicBezTo>
                    <a:cubicBezTo>
                      <a:pt x="17" y="24"/>
                      <a:pt x="15" y="23"/>
                      <a:pt x="13" y="22"/>
                    </a:cubicBezTo>
                    <a:cubicBezTo>
                      <a:pt x="10" y="21"/>
                      <a:pt x="6" y="16"/>
                      <a:pt x="5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0" y="10"/>
                      <a:pt x="4" y="6"/>
                      <a:pt x="5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 bwMode="auto">
              <a:xfrm>
                <a:off x="7666038" y="3257551"/>
                <a:ext cx="34925" cy="39688"/>
              </a:xfrm>
              <a:custGeom>
                <a:avLst/>
                <a:gdLst>
                  <a:gd name="T0" fmla="*/ 3 w 8"/>
                  <a:gd name="T1" fmla="*/ 2 h 9"/>
                  <a:gd name="T2" fmla="*/ 8 w 8"/>
                  <a:gd name="T3" fmla="*/ 4 h 9"/>
                  <a:gd name="T4" fmla="*/ 6 w 8"/>
                  <a:gd name="T5" fmla="*/ 8 h 9"/>
                  <a:gd name="T6" fmla="*/ 2 w 8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3" y="2"/>
                    </a:moveTo>
                    <a:cubicBezTo>
                      <a:pt x="5" y="0"/>
                      <a:pt x="7" y="1"/>
                      <a:pt x="8" y="4"/>
                    </a:cubicBezTo>
                    <a:cubicBezTo>
                      <a:pt x="8" y="5"/>
                      <a:pt x="7" y="7"/>
                      <a:pt x="6" y="8"/>
                    </a:cubicBezTo>
                    <a:cubicBezTo>
                      <a:pt x="4" y="9"/>
                      <a:pt x="0" y="7"/>
                      <a:pt x="2" y="5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611025" y="2554287"/>
              <a:ext cx="10935851" cy="3272529"/>
              <a:chOff x="611025" y="2554287"/>
              <a:chExt cx="10935851" cy="3272529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7716043" y="2554287"/>
                <a:ext cx="3830833" cy="1419225"/>
                <a:chOff x="7716043" y="2554287"/>
                <a:chExt cx="3830833" cy="1419225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7716043" y="2802289"/>
                  <a:ext cx="1097158" cy="681865"/>
                  <a:chOff x="7716043" y="2802289"/>
                  <a:chExt cx="1097158" cy="681865"/>
                </a:xfrm>
              </p:grpSpPr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8508832" y="3142663"/>
                    <a:ext cx="304369" cy="0"/>
                  </a:xfrm>
                  <a:prstGeom prst="line">
                    <a:avLst/>
                  </a:prstGeom>
                  <a:ln>
                    <a:solidFill>
                      <a:schemeClr val="accent1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矩形: 圆角 62"/>
                  <p:cNvSpPr/>
                  <p:nvPr/>
                </p:nvSpPr>
                <p:spPr>
                  <a:xfrm rot="18900000" flipV="1">
                    <a:off x="7716043" y="2802289"/>
                    <a:ext cx="681866" cy="681865"/>
                  </a:xfrm>
                  <a:prstGeom prst="roundRect">
                    <a:avLst>
                      <a:gd name="adj" fmla="val 6500"/>
                    </a:avLst>
                  </a:prstGeom>
                  <a:solidFill>
                    <a:schemeClr val="accent1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1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4400"/>
                    <a:endParaRPr lang="zh-CN" altLang="en-US" sz="1600" b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86" name="任意多边形: 形状 85"/>
                  <p:cNvSpPr/>
                  <p:nvPr/>
                </p:nvSpPr>
                <p:spPr bwMode="auto">
                  <a:xfrm>
                    <a:off x="7911629" y="3048800"/>
                    <a:ext cx="290691" cy="187728"/>
                  </a:xfrm>
                  <a:custGeom>
                    <a:avLst/>
                    <a:gdLst>
                      <a:gd name="T0" fmla="*/ 2933 w 2933"/>
                      <a:gd name="T1" fmla="*/ 101 h 1897"/>
                      <a:gd name="T2" fmla="*/ 2076 w 2933"/>
                      <a:gd name="T3" fmla="*/ 708 h 1897"/>
                      <a:gd name="T4" fmla="*/ 2076 w 2933"/>
                      <a:gd name="T5" fmla="*/ 0 h 1897"/>
                      <a:gd name="T6" fmla="*/ 0 w 2933"/>
                      <a:gd name="T7" fmla="*/ 0 h 1897"/>
                      <a:gd name="T8" fmla="*/ 0 w 2933"/>
                      <a:gd name="T9" fmla="*/ 1897 h 1897"/>
                      <a:gd name="T10" fmla="*/ 2076 w 2933"/>
                      <a:gd name="T11" fmla="*/ 1897 h 1897"/>
                      <a:gd name="T12" fmla="*/ 2076 w 2933"/>
                      <a:gd name="T13" fmla="*/ 1189 h 1897"/>
                      <a:gd name="T14" fmla="*/ 2933 w 2933"/>
                      <a:gd name="T15" fmla="*/ 1796 h 1897"/>
                      <a:gd name="T16" fmla="*/ 2933 w 2933"/>
                      <a:gd name="T17" fmla="*/ 101 h 1897"/>
                      <a:gd name="T18" fmla="*/ 1811 w 2933"/>
                      <a:gd name="T19" fmla="*/ 463 h 1897"/>
                      <a:gd name="T20" fmla="*/ 266 w 2933"/>
                      <a:gd name="T21" fmla="*/ 463 h 1897"/>
                      <a:gd name="T22" fmla="*/ 266 w 2933"/>
                      <a:gd name="T23" fmla="*/ 254 h 1897"/>
                      <a:gd name="T24" fmla="*/ 1811 w 2933"/>
                      <a:gd name="T25" fmla="*/ 254 h 1897"/>
                      <a:gd name="T26" fmla="*/ 1811 w 2933"/>
                      <a:gd name="T27" fmla="*/ 463 h 18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933" h="1897">
                        <a:moveTo>
                          <a:pt x="2933" y="101"/>
                        </a:moveTo>
                        <a:lnTo>
                          <a:pt x="2076" y="708"/>
                        </a:lnTo>
                        <a:lnTo>
                          <a:pt x="2076" y="0"/>
                        </a:lnTo>
                        <a:lnTo>
                          <a:pt x="0" y="0"/>
                        </a:lnTo>
                        <a:lnTo>
                          <a:pt x="0" y="1897"/>
                        </a:lnTo>
                        <a:lnTo>
                          <a:pt x="2076" y="1897"/>
                        </a:lnTo>
                        <a:lnTo>
                          <a:pt x="2076" y="1189"/>
                        </a:lnTo>
                        <a:lnTo>
                          <a:pt x="2933" y="1796"/>
                        </a:lnTo>
                        <a:lnTo>
                          <a:pt x="2933" y="101"/>
                        </a:lnTo>
                        <a:close/>
                        <a:moveTo>
                          <a:pt x="1811" y="463"/>
                        </a:moveTo>
                        <a:lnTo>
                          <a:pt x="266" y="463"/>
                        </a:lnTo>
                        <a:lnTo>
                          <a:pt x="266" y="254"/>
                        </a:lnTo>
                        <a:lnTo>
                          <a:pt x="1811" y="254"/>
                        </a:lnTo>
                        <a:lnTo>
                          <a:pt x="1811" y="46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65" name="文本框 64"/>
                <p:cNvSpPr txBox="1"/>
                <p:nvPr/>
              </p:nvSpPr>
              <p:spPr>
                <a:xfrm>
                  <a:off x="8956869" y="3154530"/>
                  <a:ext cx="2590007" cy="818982"/>
                </a:xfrm>
                <a:prstGeom prst="rect">
                  <a:avLst/>
                </a:prstGeom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1200"/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nb-NO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组织脑暴</a:t>
                  </a:r>
                  <a:endParaRPr lang="zh-CN" altLang="nb-NO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66" name="文本框 65"/>
                <p:cNvSpPr txBox="1"/>
                <p:nvPr/>
              </p:nvSpPr>
              <p:spPr>
                <a:xfrm>
                  <a:off x="8956868" y="2554287"/>
                  <a:ext cx="2590007" cy="589091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/>
                <a:p>
                  <a:r>
                    <a:rPr lang="zh-CN" altLang="en-US" b="1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机构一线专家信息萃取</a:t>
                  </a:r>
                  <a:endPara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 flipH="1">
                <a:off x="611025" y="4407591"/>
                <a:ext cx="3970533" cy="1419225"/>
                <a:chOff x="4687105" y="1592610"/>
                <a:chExt cx="5856641" cy="209339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>
                  <a:off x="5856490" y="2460479"/>
                  <a:ext cx="448952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矩形: 圆角 69"/>
                <p:cNvSpPr/>
                <p:nvPr/>
              </p:nvSpPr>
              <p:spPr>
                <a:xfrm rot="18900000" flipV="1">
                  <a:off x="4687105" y="1958419"/>
                  <a:ext cx="1005769" cy="1005769"/>
                </a:xfrm>
                <a:prstGeom prst="roundRect">
                  <a:avLst>
                    <a:gd name="adj" fmla="val 6500"/>
                  </a:avLst>
                </a:prstGeom>
                <a:solidFill>
                  <a:schemeClr val="accent2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16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 bwMode="auto">
                <a:xfrm>
                  <a:off x="4994406" y="2246091"/>
                  <a:ext cx="391163" cy="428777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2" name="文本框 71"/>
                <p:cNvSpPr txBox="1"/>
                <p:nvPr/>
              </p:nvSpPr>
              <p:spPr>
                <a:xfrm>
                  <a:off x="6517356" y="2477983"/>
                  <a:ext cx="4026390" cy="1208019"/>
                </a:xfrm>
                <a:prstGeom prst="rect">
                  <a:avLst/>
                </a:prstGeom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1200"/>
                  </a:lvl1pPr>
                </a:lstStyle>
                <a:p>
                  <a:pPr marL="171450" indent="-171450" algn="r">
                    <a:lnSpc>
                      <a:spcPct val="120000"/>
                    </a:lnSpc>
                    <a:buFont typeface="Arial" panose="020B0604020202090204" pitchFamily="34" charset="0"/>
                    <a:buChar char="•"/>
                  </a:pP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语音</a:t>
                  </a:r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  <a:p>
                  <a:pPr marL="171450" indent="-171450" algn="r">
                    <a:lnSpc>
                      <a:spcPct val="120000"/>
                    </a:lnSpc>
                    <a:buFont typeface="Arial" panose="020B0604020202090204" pitchFamily="34" charset="0"/>
                    <a:buChar char="•"/>
                  </a:pP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图像</a:t>
                  </a:r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  <a:p>
                  <a:pPr marL="171450" indent="-171450" algn="r">
                    <a:lnSpc>
                      <a:spcPct val="120000"/>
                    </a:lnSpc>
                    <a:buFont typeface="Arial" panose="020B0604020202090204" pitchFamily="34" charset="0"/>
                    <a:buChar char="•"/>
                  </a:pP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文本</a:t>
                  </a:r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73" name="文本框 72"/>
                <p:cNvSpPr txBox="1"/>
                <p:nvPr/>
              </p:nvSpPr>
              <p:spPr>
                <a:xfrm>
                  <a:off x="6517355" y="1592610"/>
                  <a:ext cx="4026390" cy="868924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/>
                <a:p>
                  <a:pPr algn="r"/>
                  <a:r>
                    <a:rPr lang="zh-CN" altLang="en-US" b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非结构化数据</a:t>
                  </a:r>
                  <a:endPara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群策群力：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机构一线专家信息萃取</a:t>
            </a:r>
            <a:endParaRPr 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05854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组织机构一线专家头脑风暴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995045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0" name="任意多边形: 形状 49"/>
          <p:cNvSpPr/>
          <p:nvPr/>
        </p:nvSpPr>
        <p:spPr>
          <a:xfrm>
            <a:off x="1012190" y="1398270"/>
            <a:ext cx="10856595" cy="2537460"/>
          </a:xfrm>
          <a:custGeom>
            <a:avLst/>
            <a:gdLst>
              <a:gd name="connsiteX0" fmla="*/ 496 w 11498735"/>
              <a:gd name="connsiteY0" fmla="*/ 272 h 2688161"/>
              <a:gd name="connsiteX1" fmla="*/ 10216015 w 11498735"/>
              <a:gd name="connsiteY1" fmla="*/ 272 h 2688161"/>
              <a:gd name="connsiteX2" fmla="*/ 11499232 w 11498735"/>
              <a:gd name="connsiteY2" fmla="*/ 1283362 h 2688161"/>
              <a:gd name="connsiteX3" fmla="*/ 10216015 w 11498735"/>
              <a:gd name="connsiteY3" fmla="*/ 2566578 h 2688161"/>
              <a:gd name="connsiteX4" fmla="*/ 3224388 w 11498735"/>
              <a:gd name="connsiteY4" fmla="*/ 2566578 h 2688161"/>
              <a:gd name="connsiteX5" fmla="*/ 3224388 w 11498735"/>
              <a:gd name="connsiteY5" fmla="*/ 2688433 h 2688161"/>
              <a:gd name="connsiteX6" fmla="*/ 2615747 w 11498735"/>
              <a:gd name="connsiteY6" fmla="*/ 2335422 h 2688161"/>
              <a:gd name="connsiteX7" fmla="*/ 3224388 w 11498735"/>
              <a:gd name="connsiteY7" fmla="*/ 1982410 h 2688161"/>
              <a:gd name="connsiteX8" fmla="*/ 3224388 w 11498735"/>
              <a:gd name="connsiteY8" fmla="*/ 2160945 h 2688161"/>
              <a:gd name="connsiteX9" fmla="*/ 10216015 w 11498735"/>
              <a:gd name="connsiteY9" fmla="*/ 2160945 h 2688161"/>
              <a:gd name="connsiteX10" fmla="*/ 11094105 w 11498735"/>
              <a:gd name="connsiteY10" fmla="*/ 1282854 h 2688161"/>
              <a:gd name="connsiteX11" fmla="*/ 10216015 w 11498735"/>
              <a:gd name="connsiteY11" fmla="*/ 404764 h 2688161"/>
              <a:gd name="connsiteX12" fmla="*/ 496 w 11498735"/>
              <a:gd name="connsiteY12" fmla="*/ 404764 h 2688161"/>
              <a:gd name="connsiteX13" fmla="*/ 496 w 11498735"/>
              <a:gd name="connsiteY13" fmla="*/ 272 h 2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98735" h="2688161">
                <a:moveTo>
                  <a:pt x="496" y="272"/>
                </a:moveTo>
                <a:lnTo>
                  <a:pt x="10216015" y="272"/>
                </a:lnTo>
                <a:cubicBezTo>
                  <a:pt x="10924345" y="1046"/>
                  <a:pt x="11498395" y="575031"/>
                  <a:pt x="11499232" y="1283362"/>
                </a:cubicBezTo>
                <a:cubicBezTo>
                  <a:pt x="11498395" y="1991718"/>
                  <a:pt x="10924371" y="2565740"/>
                  <a:pt x="10216015" y="2566578"/>
                </a:cubicBezTo>
                <a:lnTo>
                  <a:pt x="3224388" y="2566578"/>
                </a:lnTo>
                <a:lnTo>
                  <a:pt x="3224388" y="2688433"/>
                </a:lnTo>
                <a:lnTo>
                  <a:pt x="2615747" y="2335422"/>
                </a:lnTo>
                <a:lnTo>
                  <a:pt x="3224388" y="1982410"/>
                </a:lnTo>
                <a:lnTo>
                  <a:pt x="3224388" y="2160945"/>
                </a:lnTo>
                <a:lnTo>
                  <a:pt x="10216015" y="2160945"/>
                </a:lnTo>
                <a:cubicBezTo>
                  <a:pt x="10700772" y="2160450"/>
                  <a:pt x="11093611" y="1767611"/>
                  <a:pt x="11094105" y="1282854"/>
                </a:cubicBezTo>
                <a:cubicBezTo>
                  <a:pt x="11093611" y="798098"/>
                  <a:pt x="10700772" y="405259"/>
                  <a:pt x="10216015" y="404764"/>
                </a:cubicBezTo>
                <a:lnTo>
                  <a:pt x="496" y="404764"/>
                </a:lnTo>
                <a:lnTo>
                  <a:pt x="496" y="272"/>
                </a:lnTo>
                <a:close/>
              </a:path>
            </a:pathLst>
          </a:cu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 rot="0">
            <a:off x="1183005" y="2001520"/>
            <a:ext cx="1859280" cy="1073785"/>
            <a:chOff x="791568" y="2833979"/>
            <a:chExt cx="1968727" cy="1137178"/>
          </a:xfrm>
        </p:grpSpPr>
        <p:sp>
          <p:nvSpPr>
            <p:cNvPr id="62" name="文本框 61"/>
            <p:cNvSpPr txBox="1"/>
            <p:nvPr/>
          </p:nvSpPr>
          <p:spPr>
            <a:xfrm>
              <a:off x="801604" y="2833979"/>
              <a:ext cx="1958691" cy="32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+mn-ea"/>
                </a:rPr>
                <a:t>明确问题和目标</a:t>
              </a:r>
              <a:endParaRPr lang="zh-CN" altLang="en-US" sz="1400" b="1" dirty="0">
                <a:latin typeface="+mn-ea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91568" y="3203175"/>
              <a:ext cx="1958853" cy="767982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明确讨论的问题或目标，‌确保所有参与者对讨论的主题有清晰的理解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75" name="矩形: 圆角 74"/>
          <p:cNvSpPr/>
          <p:nvPr/>
        </p:nvSpPr>
        <p:spPr>
          <a:xfrm>
            <a:off x="1833880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1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rot="0">
            <a:off x="3613785" y="2001520"/>
            <a:ext cx="1849755" cy="1160230"/>
            <a:chOff x="1064070" y="2833979"/>
            <a:chExt cx="1958691" cy="1228878"/>
          </a:xfrm>
        </p:grpSpPr>
        <p:sp>
          <p:nvSpPr>
            <p:cNvPr id="36" name="文本框 35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组建团队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64070" y="3203311"/>
              <a:ext cx="1958691" cy="859546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选择典型机构，组建</a:t>
              </a:r>
              <a:r>
                <a:rPr lang="en-US" altLang="zh-CN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10</a:t>
              </a:r>
              <a:r>
                <a: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人左右专岗团队，尽可能专业背景多样化</a:t>
              </a:r>
              <a:endPara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35" name="矩形: 圆角 34"/>
          <p:cNvSpPr/>
          <p:nvPr/>
        </p:nvSpPr>
        <p:spPr>
          <a:xfrm>
            <a:off x="4283075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2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 rot="0">
            <a:off x="6062980" y="2001520"/>
            <a:ext cx="1849755" cy="1160230"/>
            <a:chOff x="1064070" y="2833979"/>
            <a:chExt cx="1958691" cy="1228878"/>
          </a:xfrm>
        </p:grpSpPr>
        <p:sp>
          <p:nvSpPr>
            <p:cNvPr id="41" name="文本框 40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热身活动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64070" y="3203311"/>
              <a:ext cx="1958691" cy="859546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如简单的讨论或交流，‌以帮助成员放松并进入状态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40" name="矩形: 圆角 39"/>
          <p:cNvSpPr/>
          <p:nvPr/>
        </p:nvSpPr>
        <p:spPr>
          <a:xfrm>
            <a:off x="6732270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3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0">
            <a:off x="8512175" y="2001520"/>
            <a:ext cx="1849755" cy="920835"/>
            <a:chOff x="1064070" y="2833979"/>
            <a:chExt cx="1958691" cy="975319"/>
          </a:xfrm>
        </p:grpSpPr>
        <p:sp>
          <p:nvSpPr>
            <p:cNvPr id="46" name="文本框 45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发表意见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64070" y="3203311"/>
              <a:ext cx="1958691" cy="605987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GB" sz="1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每个成员可发表意见，保持所有想法可见性</a:t>
              </a:r>
              <a:endParaRPr lang="zh-CN" altLang="en-GB" sz="12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5" name="矩形: 圆角 44"/>
          <p:cNvSpPr/>
          <p:nvPr/>
        </p:nvSpPr>
        <p:spPr>
          <a:xfrm>
            <a:off x="9181465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4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 rot="0">
            <a:off x="3699510" y="4076065"/>
            <a:ext cx="1849755" cy="1160230"/>
            <a:chOff x="1064070" y="2833979"/>
            <a:chExt cx="1958691" cy="1228878"/>
          </a:xfrm>
        </p:grpSpPr>
        <p:sp>
          <p:nvSpPr>
            <p:cNvPr id="54" name="文本框 53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评价和筛选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64070" y="3203311"/>
              <a:ext cx="1958691" cy="859546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可以对提出的想法进行鉴别和评价，‌选择可行的解决方案</a:t>
              </a:r>
              <a:r>
                <a:rPr lang="zh-CN" alt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再讨论</a:t>
              </a:r>
              <a:endParaRPr lang="zh-CN" alt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53" name="矩形: 圆角 52"/>
          <p:cNvSpPr/>
          <p:nvPr/>
        </p:nvSpPr>
        <p:spPr>
          <a:xfrm>
            <a:off x="4283075" y="3695065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7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0">
            <a:off x="6148705" y="4076065"/>
            <a:ext cx="1849755" cy="1400260"/>
            <a:chOff x="1064070" y="2833979"/>
            <a:chExt cx="1958691" cy="1483110"/>
          </a:xfrm>
        </p:grpSpPr>
        <p:sp>
          <p:nvSpPr>
            <p:cNvPr id="59" name="文本框 58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结束头脑风暴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64070" y="3203311"/>
              <a:ext cx="1958691" cy="1113778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当没有新的意见产生时，‌可以结束头脑风暴，‌并对之前的想法进行解释和确认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58" name="矩形: 圆角 57"/>
          <p:cNvSpPr/>
          <p:nvPr/>
        </p:nvSpPr>
        <p:spPr>
          <a:xfrm>
            <a:off x="6732270" y="3695065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6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 rot="0">
            <a:off x="8597900" y="4076065"/>
            <a:ext cx="1849755" cy="1400260"/>
            <a:chOff x="1064070" y="2833979"/>
            <a:chExt cx="1958691" cy="1483110"/>
          </a:xfrm>
        </p:grpSpPr>
        <p:sp>
          <p:nvSpPr>
            <p:cNvPr id="67" name="文本框 66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激发更多观点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64070" y="3203311"/>
              <a:ext cx="1958691" cy="1113778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当团队成员没有新想法时，‌主持人可以通过提问或引导来激发更多的观点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66" name="矩形: 圆角 65"/>
          <p:cNvSpPr/>
          <p:nvPr/>
        </p:nvSpPr>
        <p:spPr>
          <a:xfrm>
            <a:off x="9181465" y="3695065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5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8530" y="540448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注意事项</a:t>
            </a:r>
            <a:endParaRPr lang="zh-CN" altLang="en-US" sz="1800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450215" y="5302885"/>
            <a:ext cx="389255" cy="427990"/>
            <a:chOff x="450391" y="1977754"/>
            <a:chExt cx="465233" cy="511985"/>
          </a:xfrm>
        </p:grpSpPr>
        <p:sp>
          <p:nvSpPr>
            <p:cNvPr id="19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206500" y="5767705"/>
            <a:ext cx="8976360" cy="99568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285750" indent="-179705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400" dirty="0" smtClean="0"/>
              <a:t>延迟判断：过程中不做评价和判断</a:t>
            </a:r>
            <a:endParaRPr lang="zh-CN" altLang="en-US" sz="1400" dirty="0" smtClean="0"/>
          </a:p>
          <a:p>
            <a:pPr marL="285750" indent="-179705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400" dirty="0" smtClean="0"/>
              <a:t>鼓励多样性：不限制思维的边界</a:t>
            </a:r>
            <a:endParaRPr lang="zh-CN" altLang="en-US" sz="1400" dirty="0" smtClean="0"/>
          </a:p>
          <a:p>
            <a:pPr marL="285750" indent="-179705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400" dirty="0" smtClean="0"/>
              <a:t>数量产生质量：想法尽可能多</a:t>
            </a:r>
            <a:endParaRPr lang="zh-CN" altLang="en-US" sz="1400" dirty="0" smtClean="0"/>
          </a:p>
          <a:p>
            <a:pPr marL="285750" indent="-179705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400" dirty="0" smtClean="0"/>
              <a:t>保持积极氛围：主持人引导团队保持积极、开发的态度，鼓励创新想法</a:t>
            </a:r>
            <a:endParaRPr lang="zh-CN" altLang="en-US" sz="1400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群策群力：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机构一线专家信息萃取</a:t>
            </a:r>
            <a:endParaRPr 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示例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劝留模型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 flipH="1">
            <a:off x="1066165" y="1804035"/>
            <a:ext cx="3331210" cy="4768215"/>
          </a:xfrm>
          <a:prstGeom prst="rect">
            <a:avLst/>
          </a:prstGeom>
          <a:noFill/>
          <a:ln w="12700" cap="flat" cmpd="sng" algn="ctr">
            <a:gradFill flip="none" rotWithShape="1">
              <a:gsLst>
                <a:gs pos="79967">
                  <a:srgbClr val="FF6600"/>
                </a:gs>
                <a:gs pos="28000">
                  <a:srgbClr val="FF6600"/>
                </a:gs>
                <a:gs pos="0">
                  <a:srgbClr val="FF6600">
                    <a:alpha val="0"/>
                  </a:srgbClr>
                </a:gs>
                <a:gs pos="100000">
                  <a:srgbClr val="FF6600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93266" tIns="46632" rIns="93266" bIns="46632" rtlCol="0" anchor="ctr"/>
          <a:lstStyle/>
          <a:p>
            <a:pPr marL="0" marR="0" lvl="0" indent="0" algn="ctr" defTabSz="9328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" name="剪去对角的矩形 7"/>
          <p:cNvSpPr/>
          <p:nvPr/>
        </p:nvSpPr>
        <p:spPr>
          <a:xfrm>
            <a:off x="1478915" y="1700530"/>
            <a:ext cx="2523490" cy="362585"/>
          </a:xfrm>
          <a:prstGeom prst="snip2DiagRect">
            <a:avLst>
              <a:gd name="adj1" fmla="val 0"/>
              <a:gd name="adj2" fmla="val 13556"/>
            </a:avLst>
          </a:prstGeom>
          <a:solidFill>
            <a:srgbClr val="FF5805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93276" tIns="46638" rIns="93276" bIns="46638" rtlCol="0" anchor="ctr"/>
          <a:lstStyle/>
          <a:p>
            <a:pPr marL="0" marR="0" lvl="0" indent="0" algn="ctr" defTabSz="9321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  <a:cs typeface="Arial" panose="020B0604020202090204" pitchFamily="34" charset="0"/>
              </a:rPr>
              <a:t>专家脑暴风险场景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163" name="object 8"/>
          <p:cNvSpPr txBox="1"/>
          <p:nvPr/>
        </p:nvSpPr>
        <p:spPr>
          <a:xfrm>
            <a:off x="1438910" y="2173605"/>
            <a:ext cx="2585085" cy="1140460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9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收入不稳定客户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  <p:sp>
        <p:nvSpPr>
          <p:cNvPr id="169" name="object 8"/>
          <p:cNvSpPr txBox="1"/>
          <p:nvPr/>
        </p:nvSpPr>
        <p:spPr>
          <a:xfrm>
            <a:off x="1438910" y="3620135"/>
            <a:ext cx="2585085" cy="712470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9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客户保险意识较强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  <p:sp>
        <p:nvSpPr>
          <p:cNvPr id="181" name="object 8"/>
          <p:cNvSpPr txBox="1"/>
          <p:nvPr/>
        </p:nvSpPr>
        <p:spPr>
          <a:xfrm>
            <a:off x="1438910" y="4629150"/>
            <a:ext cx="258508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9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出单业务员品质优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  <p:sp>
        <p:nvSpPr>
          <p:cNvPr id="214" name="object 8"/>
          <p:cNvSpPr txBox="1"/>
          <p:nvPr/>
        </p:nvSpPr>
        <p:spPr>
          <a:xfrm>
            <a:off x="1438910" y="5718810"/>
            <a:ext cx="2585085" cy="66738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9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kern="0" smtClean="0">
                <a:solidFill>
                  <a:schemeClr val="tx1"/>
                </a:solidFill>
                <a:latin typeface="华文楷体" panose="02010600040101010101" pitchFamily="2" charset="-122"/>
                <a:sym typeface="Arial" panose="020B0604020202090204" pitchFamily="34" charset="0"/>
              </a:rPr>
              <a:t>……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  <p:sp>
        <p:nvSpPr>
          <p:cNvPr id="101" name="矩形 100"/>
          <p:cNvSpPr/>
          <p:nvPr/>
        </p:nvSpPr>
        <p:spPr>
          <a:xfrm flipH="1">
            <a:off x="6120130" y="1800860"/>
            <a:ext cx="5137785" cy="4770755"/>
          </a:xfrm>
          <a:prstGeom prst="rect">
            <a:avLst/>
          </a:prstGeom>
          <a:noFill/>
          <a:ln w="12700" cap="flat" cmpd="sng" algn="ctr">
            <a:gradFill flip="none" rotWithShape="1">
              <a:gsLst>
                <a:gs pos="79967">
                  <a:srgbClr val="FF6600"/>
                </a:gs>
                <a:gs pos="28000">
                  <a:srgbClr val="FF6600"/>
                </a:gs>
                <a:gs pos="0">
                  <a:srgbClr val="FF6600">
                    <a:alpha val="0"/>
                  </a:srgbClr>
                </a:gs>
                <a:gs pos="100000">
                  <a:srgbClr val="FF6600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93266" tIns="46632" rIns="93266" bIns="46632" rtlCol="0" anchor="ctr"/>
          <a:lstStyle/>
          <a:p>
            <a:pPr marL="0" marR="0" lvl="0" indent="0" algn="ctr" defTabSz="9328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03" name="剪去对角的矩形 102"/>
          <p:cNvSpPr/>
          <p:nvPr/>
        </p:nvSpPr>
        <p:spPr>
          <a:xfrm>
            <a:off x="7311390" y="1700530"/>
            <a:ext cx="2523600" cy="362585"/>
          </a:xfrm>
          <a:prstGeom prst="snip2DiagRect">
            <a:avLst>
              <a:gd name="adj1" fmla="val 0"/>
              <a:gd name="adj2" fmla="val 13556"/>
            </a:avLst>
          </a:prstGeom>
          <a:solidFill>
            <a:srgbClr val="FF5805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93276" tIns="46638" rIns="93276" bIns="46638" rtlCol="0" anchor="ctr"/>
          <a:lstStyle/>
          <a:p>
            <a:pPr marL="0" marR="0" lvl="0" indent="0" algn="ctr" defTabSz="9321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  <a:cs typeface="Arial" panose="020B0604020202090204" pitchFamily="34" charset="0"/>
              </a:rPr>
              <a:t>衍生标签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292215" y="2173605"/>
            <a:ext cx="4734560" cy="1140460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9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6292215" y="3620135"/>
            <a:ext cx="473519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9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6292215" y="4629150"/>
            <a:ext cx="473519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9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6292215" y="5674360"/>
            <a:ext cx="473519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9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3314065" y="3728720"/>
            <a:ext cx="3888740" cy="9144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564630" y="2190115"/>
            <a:ext cx="4158615" cy="11328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历史是否有多次试算退保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历史是否有保单贷款记录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历史是否有停失效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历史是否有部分领取记录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64630" y="3615055"/>
            <a:ext cx="4158615" cy="7270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客户名下历史保单个数</a:t>
            </a:r>
            <a:endParaRPr kumimoji="0" 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客户名下有效保单个数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64630" y="4629150"/>
            <a:ext cx="4158615" cy="7270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签单业务员近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历史</a:t>
            </a: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被投诉次数</a:t>
            </a:r>
            <a:endParaRPr kumimoji="0" 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签单业务员是否为钻石业务员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64630" y="5680710"/>
            <a:ext cx="4158615" cy="68008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90204" pitchFamily="34" charset="0"/>
              </a:rPr>
              <a:t>......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掘金文本：解锁非结构化数据</a:t>
            </a:r>
            <a:endParaRPr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非结构化数据挖掘示例</a:t>
            </a:r>
            <a:endParaRPr lang="en-US" altLang="zh-CN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8990" y="2218690"/>
            <a:ext cx="2752725" cy="466725"/>
          </a:xfrm>
          <a:prstGeom prst="rect">
            <a:avLst/>
          </a:prstGeom>
        </p:spPr>
      </p:pic>
      <p:sp>
        <p:nvSpPr>
          <p:cNvPr id="16" name="等腰三角形 15"/>
          <p:cNvSpPr/>
          <p:nvPr/>
        </p:nvSpPr>
        <p:spPr>
          <a:xfrm rot="10800000">
            <a:off x="3279140" y="2987675"/>
            <a:ext cx="950595" cy="167005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60000"/>
                </a:schemeClr>
              </a:gs>
              <a:gs pos="23000">
                <a:srgbClr val="FF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469130" y="3361055"/>
            <a:ext cx="3923665" cy="58928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你们这什么烂公司，骗我钱，我要退保，你们公司欺骗我，我要到监管部门投诉</a:t>
            </a:r>
            <a:r>
              <a:rPr lang="en-US" altLang="zh-CN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sz="140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 rot="10800000">
            <a:off x="3279140" y="4138930"/>
            <a:ext cx="950595" cy="167005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60000"/>
                </a:schemeClr>
              </a:gs>
              <a:gs pos="23000">
                <a:srgbClr val="FF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469130" y="4474210"/>
            <a:ext cx="3052445" cy="72199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391795" indent="-285750">
              <a:buFont typeface="Arial" panose="020B0604020202090204" pitchFamily="34" charset="0"/>
              <a:buChar char="•"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客户情绪：负面</a:t>
            </a:r>
            <a:endParaRPr lang="zh-CN" altLang="en-US" sz="1400" smtClean="0"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 marL="391795" indent="-285750">
              <a:buFont typeface="Arial" panose="020B0604020202090204" pitchFamily="34" charset="0"/>
              <a:buChar char="•"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客户是否反馈要退保：是</a:t>
            </a:r>
            <a:endParaRPr lang="zh-CN" altLang="en-US" sz="1400" smtClean="0"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 marL="391795" indent="-285750">
              <a:buFont typeface="Arial" panose="020B0604020202090204" pitchFamily="34" charset="0"/>
              <a:buChar char="•"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客户是否反馈要投诉：是</a:t>
            </a:r>
            <a:endParaRPr lang="zh-CN" altLang="en-US" sz="1400" smtClean="0"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64815" y="2084070"/>
            <a:ext cx="1504315" cy="748800"/>
          </a:xfrm>
          <a:prstGeom prst="rect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语音接入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64815" y="3279275"/>
            <a:ext cx="1504315" cy="748665"/>
          </a:xfrm>
          <a:prstGeom prst="rect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语音转文本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64815" y="4474345"/>
            <a:ext cx="1504315" cy="749935"/>
          </a:xfrm>
          <a:prstGeom prst="rect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文本转特征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61005" y="2077085"/>
            <a:ext cx="6028690" cy="3162935"/>
          </a:xfrm>
          <a:prstGeom prst="rect">
            <a:avLst/>
          </a:prstGeom>
          <a:noFill/>
          <a:ln w="0">
            <a:solidFill>
              <a:schemeClr val="bg1">
                <a:lumMod val="9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精选标签：高效筛选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&amp;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提升性能</a:t>
            </a:r>
            <a:endParaRPr lang="en-US" altLang="zh-CN" sz="2800" b="1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通过自动化方式筛选</a:t>
            </a:r>
            <a:endParaRPr lang="en-US" altLang="zh-CN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6" name="圆: 空心 35"/>
          <p:cNvSpPr/>
          <p:nvPr/>
        </p:nvSpPr>
        <p:spPr>
          <a:xfrm>
            <a:off x="1330960" y="2422525"/>
            <a:ext cx="3719830" cy="3719830"/>
          </a:xfrm>
          <a:prstGeom prst="donut">
            <a:avLst>
              <a:gd name="adj" fmla="val 771"/>
            </a:avLst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chemeClr val="tx1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 rot="659" flipH="1">
            <a:off x="2139950" y="3231515"/>
            <a:ext cx="2102485" cy="21024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自动过滤</a:t>
            </a:r>
            <a:endParaRPr kumimoji="1" lang="zh-CN" altLang="en-US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681220" y="3467100"/>
            <a:ext cx="1262380" cy="12623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饱和度</a:t>
            </a:r>
            <a:endParaRPr kumimoji="1" lang="zh-CN" altLang="en-US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0800000" flipH="1" flipV="1">
            <a:off x="1330960" y="1809115"/>
            <a:ext cx="1262380" cy="12623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</a:rPr>
              <a:t>IV</a:t>
            </a:r>
            <a:endParaRPr kumimoji="1"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0">
            <a:off x="7605395" y="2194560"/>
            <a:ext cx="3785870" cy="990632"/>
            <a:chOff x="7119257" y="2419545"/>
            <a:chExt cx="4495009" cy="974788"/>
          </a:xfrm>
          <a:noFill/>
        </p:grpSpPr>
        <p:sp>
          <p:nvSpPr>
            <p:cNvPr id="14" name="矩形 13"/>
            <p:cNvSpPr/>
            <p:nvPr/>
          </p:nvSpPr>
          <p:spPr>
            <a:xfrm>
              <a:off x="7119257" y="2419545"/>
              <a:ext cx="2097758" cy="331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rPr>
                <a:t>IV</a:t>
              </a:r>
              <a:endParaRPr kumimoji="1"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119257" y="2754493"/>
              <a:ext cx="4495009" cy="639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Arial" panose="020B060402020209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有效特征多时，可以剔除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IV&lt;0.02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标签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9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有效特征少时，可以适当减小阈值，如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0.01</a:t>
              </a:r>
              <a:endParaRPr kumimoji="1" lang="en-US" alt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052945" y="2275205"/>
            <a:ext cx="480695" cy="4806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  <a:ea typeface="宋体" pitchFamily="2" charset="-122"/>
              </a:rPr>
              <a:t>01</a:t>
            </a:r>
            <a:endParaRPr kumimoji="1" lang="zh-CN" altLang="en-US" sz="2000" b="1" dirty="0">
              <a:solidFill>
                <a:srgbClr val="FFFFFF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0">
            <a:off x="7598410" y="3601085"/>
            <a:ext cx="3785235" cy="1550678"/>
            <a:chOff x="7119257" y="2418942"/>
            <a:chExt cx="4495009" cy="1525883"/>
          </a:xfrm>
          <a:noFill/>
        </p:grpSpPr>
        <p:sp>
          <p:nvSpPr>
            <p:cNvPr id="20" name="矩形 19"/>
            <p:cNvSpPr/>
            <p:nvPr/>
          </p:nvSpPr>
          <p:spPr>
            <a:xfrm>
              <a:off x="7119257" y="2418942"/>
              <a:ext cx="2097759" cy="331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zh-CN" altLang="en-US" sz="16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饱和度</a:t>
              </a:r>
              <a:endParaRPr kumimoji="1" lang="zh-CN" altLang="en-US" sz="1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119257" y="2754492"/>
              <a:ext cx="4495009" cy="1190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Arial" panose="020B060402020209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剔除饱和度低标签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9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注意连续型和离散型标签（离散型取值为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0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的不是缺失，连续型为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0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的视业务意义确定是否缺失）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052945" y="3689985"/>
            <a:ext cx="473710" cy="473710"/>
          </a:xfrm>
          <a:prstGeom prst="roundRect">
            <a:avLst>
              <a:gd name="adj" fmla="val 50000"/>
            </a:avLst>
          </a:prstGeom>
          <a:solidFill>
            <a:schemeClr val="tx2">
              <a:alpha val="15000"/>
            </a:schemeClr>
          </a:solidFill>
        </p:spPr>
        <p:txBody>
          <a:bodyPr wrap="none" lIns="91440" tIns="45720" rIns="91440" bIns="4572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/>
            </a:lvl1pPr>
          </a:lstStyle>
          <a:p>
            <a:r>
              <a:rPr lang="en-US" altLang="zh-CN" dirty="0">
                <a:latin typeface="Calibri" panose="020F0502020204030204" pitchFamily="34" charset="0"/>
                <a:ea typeface="宋体" pitchFamily="2" charset="-122"/>
              </a:rPr>
              <a:t>02</a:t>
            </a:r>
            <a:endParaRPr lang="zh-CN" altLang="en-US" dirty="0">
              <a:latin typeface="Calibri" panose="020F0502020204030204" pitchFamily="34" charset="0"/>
              <a:ea typeface="宋体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096000" y="1808480"/>
            <a:ext cx="0" cy="433324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 rot="0">
            <a:off x="7598410" y="5247005"/>
            <a:ext cx="3785235" cy="991242"/>
            <a:chOff x="7119257" y="2418942"/>
            <a:chExt cx="4495009" cy="975395"/>
          </a:xfrm>
          <a:noFill/>
        </p:grpSpPr>
        <p:sp>
          <p:nvSpPr>
            <p:cNvPr id="43" name="矩形 42"/>
            <p:cNvSpPr/>
            <p:nvPr/>
          </p:nvSpPr>
          <p:spPr>
            <a:xfrm>
              <a:off x="7119257" y="2418942"/>
              <a:ext cx="2097759" cy="331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zh-CN" altLang="en-US" sz="16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特征重要性</a:t>
              </a:r>
              <a:endParaRPr kumimoji="1" lang="zh-CN" altLang="en-US" sz="1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119257" y="2754492"/>
              <a:ext cx="4495009" cy="6398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Arial" panose="020B060402020209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通过分类算法的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feature_importance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保留排在前面的标签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052945" y="5335905"/>
            <a:ext cx="473710" cy="473710"/>
          </a:xfrm>
          <a:prstGeom prst="roundRect">
            <a:avLst>
              <a:gd name="adj" fmla="val 50000"/>
            </a:avLst>
          </a:prstGeom>
          <a:solidFill>
            <a:schemeClr val="tx2">
              <a:alpha val="15000"/>
            </a:schemeClr>
          </a:solidFill>
        </p:spPr>
        <p:txBody>
          <a:bodyPr wrap="none" lIns="91440" tIns="45720" rIns="91440" bIns="4572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/>
            </a:lvl1pPr>
          </a:lstStyle>
          <a:p>
            <a:r>
              <a:rPr lang="en-US" altLang="zh-CN" dirty="0">
                <a:latin typeface="Calibri" panose="020F0502020204030204" pitchFamily="34" charset="0"/>
                <a:ea typeface="宋体" pitchFamily="2" charset="-122"/>
              </a:rPr>
              <a:t>03</a:t>
            </a:r>
            <a:endParaRPr lang="zh-CN" altLang="en-US" dirty="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16635" y="4982210"/>
            <a:ext cx="1262380" cy="12623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特征重要性</a:t>
            </a:r>
            <a:endParaRPr kumimoji="1" lang="zh-CN" altLang="en-US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群策群力：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机构一线专家信息萃取</a:t>
            </a:r>
            <a:endParaRPr 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05854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组织机构一线专家头脑风暴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995045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0" name="任意多边形: 形状 49"/>
          <p:cNvSpPr/>
          <p:nvPr/>
        </p:nvSpPr>
        <p:spPr>
          <a:xfrm>
            <a:off x="1012190" y="1398270"/>
            <a:ext cx="10856595" cy="3203575"/>
          </a:xfrm>
          <a:custGeom>
            <a:avLst/>
            <a:gdLst>
              <a:gd name="connsiteX0" fmla="*/ 496 w 11498735"/>
              <a:gd name="connsiteY0" fmla="*/ 272 h 2688161"/>
              <a:gd name="connsiteX1" fmla="*/ 10216015 w 11498735"/>
              <a:gd name="connsiteY1" fmla="*/ 272 h 2688161"/>
              <a:gd name="connsiteX2" fmla="*/ 11499232 w 11498735"/>
              <a:gd name="connsiteY2" fmla="*/ 1283362 h 2688161"/>
              <a:gd name="connsiteX3" fmla="*/ 10216015 w 11498735"/>
              <a:gd name="connsiteY3" fmla="*/ 2566578 h 2688161"/>
              <a:gd name="connsiteX4" fmla="*/ 3224388 w 11498735"/>
              <a:gd name="connsiteY4" fmla="*/ 2566578 h 2688161"/>
              <a:gd name="connsiteX5" fmla="*/ 3224388 w 11498735"/>
              <a:gd name="connsiteY5" fmla="*/ 2688433 h 2688161"/>
              <a:gd name="connsiteX6" fmla="*/ 2615747 w 11498735"/>
              <a:gd name="connsiteY6" fmla="*/ 2335422 h 2688161"/>
              <a:gd name="connsiteX7" fmla="*/ 3224388 w 11498735"/>
              <a:gd name="connsiteY7" fmla="*/ 1982410 h 2688161"/>
              <a:gd name="connsiteX8" fmla="*/ 3224388 w 11498735"/>
              <a:gd name="connsiteY8" fmla="*/ 2160945 h 2688161"/>
              <a:gd name="connsiteX9" fmla="*/ 10216015 w 11498735"/>
              <a:gd name="connsiteY9" fmla="*/ 2160945 h 2688161"/>
              <a:gd name="connsiteX10" fmla="*/ 11094105 w 11498735"/>
              <a:gd name="connsiteY10" fmla="*/ 1282854 h 2688161"/>
              <a:gd name="connsiteX11" fmla="*/ 10216015 w 11498735"/>
              <a:gd name="connsiteY11" fmla="*/ 404764 h 2688161"/>
              <a:gd name="connsiteX12" fmla="*/ 496 w 11498735"/>
              <a:gd name="connsiteY12" fmla="*/ 404764 h 2688161"/>
              <a:gd name="connsiteX13" fmla="*/ 496 w 11498735"/>
              <a:gd name="connsiteY13" fmla="*/ 272 h 2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98735" h="2688161">
                <a:moveTo>
                  <a:pt x="496" y="272"/>
                </a:moveTo>
                <a:lnTo>
                  <a:pt x="10216015" y="272"/>
                </a:lnTo>
                <a:cubicBezTo>
                  <a:pt x="10924345" y="1046"/>
                  <a:pt x="11498395" y="575031"/>
                  <a:pt x="11499232" y="1283362"/>
                </a:cubicBezTo>
                <a:cubicBezTo>
                  <a:pt x="11498395" y="1991718"/>
                  <a:pt x="10924371" y="2565740"/>
                  <a:pt x="10216015" y="2566578"/>
                </a:cubicBezTo>
                <a:lnTo>
                  <a:pt x="3224388" y="2566578"/>
                </a:lnTo>
                <a:lnTo>
                  <a:pt x="3224388" y="2688433"/>
                </a:lnTo>
                <a:lnTo>
                  <a:pt x="2615747" y="2335422"/>
                </a:lnTo>
                <a:lnTo>
                  <a:pt x="3224388" y="1982410"/>
                </a:lnTo>
                <a:lnTo>
                  <a:pt x="3224388" y="2160945"/>
                </a:lnTo>
                <a:lnTo>
                  <a:pt x="10216015" y="2160945"/>
                </a:lnTo>
                <a:cubicBezTo>
                  <a:pt x="10700772" y="2160450"/>
                  <a:pt x="11093611" y="1767611"/>
                  <a:pt x="11094105" y="1282854"/>
                </a:cubicBezTo>
                <a:cubicBezTo>
                  <a:pt x="11093611" y="798098"/>
                  <a:pt x="10700772" y="405259"/>
                  <a:pt x="10216015" y="404764"/>
                </a:cubicBezTo>
                <a:lnTo>
                  <a:pt x="496" y="404764"/>
                </a:lnTo>
                <a:lnTo>
                  <a:pt x="496" y="272"/>
                </a:lnTo>
                <a:close/>
              </a:path>
            </a:pathLst>
          </a:cu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 rot="0">
            <a:off x="1183005" y="2098040"/>
            <a:ext cx="1934845" cy="1399540"/>
            <a:chOff x="791568" y="2833979"/>
            <a:chExt cx="2048740" cy="1114920"/>
          </a:xfrm>
        </p:grpSpPr>
        <p:sp>
          <p:nvSpPr>
            <p:cNvPr id="62" name="文本框 61"/>
            <p:cNvSpPr txBox="1"/>
            <p:nvPr/>
          </p:nvSpPr>
          <p:spPr>
            <a:xfrm>
              <a:off x="801604" y="2833979"/>
              <a:ext cx="1958691" cy="244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预加载技术</a:t>
              </a:r>
              <a:endPara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91568" y="3111697"/>
              <a:ext cx="2048740" cy="837202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提前解析：</a:t>
              </a:r>
              <a:r>
                <a:rPr lang="en-US" alt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DNS prefetch</a:t>
              </a:r>
              <a:br>
                <a:rPr lang="zh-CN" altLang="en-US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</a:br>
              <a:r>
                <a:rPr lang="zh-CN" altLang="en-US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提前获取：</a:t>
              </a:r>
              <a:r>
                <a:rPr lang="en-US" altLang="zh-CN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Preconnect</a:t>
              </a:r>
              <a:r>
                <a:rPr lang="zh-CN" altLang="en-US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、</a:t>
              </a:r>
              <a:r>
                <a:rPr lang="en-US" altLang="zh-CN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Preload</a:t>
              </a:r>
              <a:r>
                <a:rPr lang="zh-CN" altLang="en-US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、</a:t>
              </a:r>
              <a:r>
                <a:rPr lang="en-US" altLang="zh-CN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Prefetch</a:t>
              </a:r>
              <a:br>
                <a:rPr lang="en-US" altLang="zh-CN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</a:br>
              <a:r>
                <a:rPr lang="zh-CN" altLang="en-US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提前渲染</a:t>
              </a:r>
              <a:r>
                <a:rPr lang="en-US" altLang="zh-CN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Prerender</a:t>
              </a:r>
              <a:endPara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75" name="矩形: 圆角 74"/>
          <p:cNvSpPr/>
          <p:nvPr/>
        </p:nvSpPr>
        <p:spPr>
          <a:xfrm>
            <a:off x="1833880" y="1717040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1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rot="0">
            <a:off x="3336925" y="2098040"/>
            <a:ext cx="2295525" cy="1400175"/>
            <a:chOff x="770905" y="2833979"/>
            <a:chExt cx="2430713" cy="1483020"/>
          </a:xfrm>
        </p:grpSpPr>
        <p:sp>
          <p:nvSpPr>
            <p:cNvPr id="36" name="文本框 35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代码</a:t>
              </a:r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压缩</a:t>
              </a:r>
              <a:endPara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0905" y="3203221"/>
              <a:ext cx="2430713" cy="1113778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通过</a:t>
              </a:r>
              <a:r>
                <a:rPr lang="en-US" altLang="zh-CN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terserPlugin</a:t>
              </a:r>
              <a:r>
                <a: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、</a:t>
              </a:r>
              <a:r>
                <a:rPr lang="en-US" altLang="zh-CN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cssMinimizer</a:t>
              </a:r>
              <a:r>
                <a: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插件去除空白字符、注释以及重命名变量等方式来减少代码体积</a:t>
              </a:r>
              <a:endPara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35" name="矩形: 圆角 34"/>
          <p:cNvSpPr/>
          <p:nvPr/>
        </p:nvSpPr>
        <p:spPr>
          <a:xfrm>
            <a:off x="4283075" y="1717040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2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 rot="0">
            <a:off x="6062980" y="2098040"/>
            <a:ext cx="1849755" cy="1160230"/>
            <a:chOff x="1064070" y="2833979"/>
            <a:chExt cx="1958691" cy="1228878"/>
          </a:xfrm>
        </p:grpSpPr>
        <p:sp>
          <p:nvSpPr>
            <p:cNvPr id="41" name="文本框 40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图片优化</a:t>
              </a:r>
              <a:endPara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64070" y="3203311"/>
              <a:ext cx="1958691" cy="859546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通过 imagemin </a:t>
              </a:r>
              <a:r>
                <a:rPr lang="zh-CN" alt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插件压缩图片</a:t>
              </a: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，可以有效减少图片和 SVG 文件的体积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40" name="矩形: 圆角 39"/>
          <p:cNvSpPr/>
          <p:nvPr/>
        </p:nvSpPr>
        <p:spPr>
          <a:xfrm>
            <a:off x="6732270" y="1717040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3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0">
            <a:off x="8512175" y="2098040"/>
            <a:ext cx="1849755" cy="1400260"/>
            <a:chOff x="1064070" y="2833979"/>
            <a:chExt cx="1958691" cy="1483111"/>
          </a:xfrm>
        </p:grpSpPr>
        <p:sp>
          <p:nvSpPr>
            <p:cNvPr id="46" name="文本框 45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开启</a:t>
              </a:r>
              <a:r>
                <a:rPr lang="en-US" altLang="zh-CN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gzip </a:t>
              </a:r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压缩</a:t>
              </a:r>
              <a:endPara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64070" y="3203311"/>
              <a:ext cx="1958691" cy="1113779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GB" sz="12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通过</a:t>
              </a:r>
              <a:r>
                <a:rPr lang="en-US" altLang="zh-CN" sz="12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 </a:t>
              </a:r>
              <a:r>
                <a: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配置</a:t>
              </a:r>
              <a:r>
                <a:rPr lang="en-US" altLang="zh-CN" sz="12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 compression </a:t>
              </a:r>
              <a:r>
                <a: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插件</a:t>
              </a:r>
              <a:r>
                <a:rPr lang="zh-CN" altLang="en-GB" sz="12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可以减少传输的数据量，通常能够节省 60%-80% 的文件大小</a:t>
              </a:r>
              <a:endParaRPr lang="zh-CN" altLang="en-GB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</p:grpSp>
      <p:sp>
        <p:nvSpPr>
          <p:cNvPr id="45" name="矩形: 圆角 44"/>
          <p:cNvSpPr/>
          <p:nvPr/>
        </p:nvSpPr>
        <p:spPr>
          <a:xfrm>
            <a:off x="9181465" y="1717040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4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 rot="0">
            <a:off x="3687445" y="4667250"/>
            <a:ext cx="1849755" cy="1640290"/>
            <a:chOff x="1064070" y="2833979"/>
            <a:chExt cx="1958691" cy="1737342"/>
          </a:xfrm>
        </p:grpSpPr>
        <p:sp>
          <p:nvSpPr>
            <p:cNvPr id="54" name="文本框 53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使用性能</a:t>
              </a:r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分析工具</a:t>
              </a:r>
              <a:endPara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64070" y="3203311"/>
              <a:ext cx="1958691" cy="1368010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通过</a:t>
              </a: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webpack-bundle-analyzer / vite-plugin-visualizer 可全面监控</a:t>
              </a:r>
              <a:r>
                <a:rPr lang="zh-CN" alt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项目性能，并进行</a:t>
              </a: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针对性优化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endParaRPr>
            </a:p>
          </p:txBody>
        </p:sp>
      </p:grpSp>
      <p:sp>
        <p:nvSpPr>
          <p:cNvPr id="53" name="矩形: 圆角 52"/>
          <p:cNvSpPr/>
          <p:nvPr/>
        </p:nvSpPr>
        <p:spPr>
          <a:xfrm>
            <a:off x="4271010" y="4286250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7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0">
            <a:off x="6136640" y="4667250"/>
            <a:ext cx="1849755" cy="1400260"/>
            <a:chOff x="1064070" y="2833979"/>
            <a:chExt cx="1958691" cy="1483110"/>
          </a:xfrm>
        </p:grpSpPr>
        <p:sp>
          <p:nvSpPr>
            <p:cNvPr id="59" name="文本框 58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浏览器</a:t>
              </a:r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缓存</a:t>
              </a:r>
              <a:endPara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64070" y="3203311"/>
              <a:ext cx="1958691" cy="1113778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通过</a:t>
              </a:r>
              <a:r>
                <a:rPr lang="zh-CN" alt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服务器</a:t>
              </a: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合理设置 </a:t>
              </a: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Cache-Control 头和 </a:t>
              </a:r>
              <a:r>
                <a:rPr lang="zh-CN" alt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为打包文件添加</a:t>
              </a:r>
              <a:r>
                <a:rPr lang="en-US" altLang="zh-CN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 Hash </a:t>
              </a: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来管理缓存策略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58" name="矩形: 圆角 57"/>
          <p:cNvSpPr/>
          <p:nvPr/>
        </p:nvSpPr>
        <p:spPr>
          <a:xfrm>
            <a:off x="6720205" y="4286250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6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 rot="0">
            <a:off x="8585835" y="4667250"/>
            <a:ext cx="1849755" cy="1400260"/>
            <a:chOff x="1064070" y="2833979"/>
            <a:chExt cx="1958691" cy="1483110"/>
          </a:xfrm>
        </p:grpSpPr>
        <p:sp>
          <p:nvSpPr>
            <p:cNvPr id="67" name="文本框 66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使用</a:t>
              </a:r>
              <a:r>
                <a:rPr lang="en-US" altLang="zh-CN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CDN</a:t>
              </a:r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加速</a:t>
              </a:r>
              <a:endPara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64070" y="3203311"/>
              <a:ext cx="1958691" cy="1113778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通过引用</a:t>
              </a:r>
              <a:r>
                <a:rPr lang="en-US" altLang="zh-CN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CDN</a:t>
              </a:r>
              <a:r>
                <a:rPr lang="zh-CN" altLang="en-US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链接并配置</a:t>
              </a:r>
              <a:r>
                <a:rPr lang="en-US" altLang="zh-CN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 external </a:t>
              </a:r>
              <a:r>
                <a:rPr lang="zh-CN" altLang="en-US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排除打包进库依赖，用户可从就近节点获取</a:t>
              </a:r>
              <a:r>
                <a:rPr lang="zh-CN" altLang="en-US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资源</a:t>
              </a:r>
              <a:endPara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66" name="矩形: 圆角 65"/>
          <p:cNvSpPr/>
          <p:nvPr/>
        </p:nvSpPr>
        <p:spPr>
          <a:xfrm>
            <a:off x="9169400" y="4286250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itchFamily="2" charset="-122"/>
              </a:rPr>
              <a:t>5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3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解码行为：破局稀缺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4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实测胜算：AB实验测试效果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5989955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None/>
            </a:pPr>
            <a:r>
              <a:rPr lang="en-US" altLang="zh-CN" sz="1800" dirty="0" smtClean="0"/>
              <a:t>AB</a:t>
            </a:r>
            <a:r>
              <a:rPr lang="zh-CN" altLang="en-US" sz="1800" dirty="0" smtClean="0"/>
              <a:t>实验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sync-symbol_73424"/>
          <p:cNvSpPr>
            <a:spLocks noChangeAspect="1"/>
          </p:cNvSpPr>
          <p:nvPr/>
        </p:nvSpPr>
        <p:spPr bwMode="auto">
          <a:xfrm>
            <a:off x="5448935" y="1908810"/>
            <a:ext cx="575945" cy="609600"/>
          </a:xfrm>
          <a:custGeom>
            <a:avLst/>
            <a:gdLst>
              <a:gd name="connsiteX0" fmla="*/ 435703 w 572779"/>
              <a:gd name="connsiteY0" fmla="*/ 160183 h 606580"/>
              <a:gd name="connsiteX1" fmla="*/ 479697 w 572779"/>
              <a:gd name="connsiteY1" fmla="*/ 160183 h 606580"/>
              <a:gd name="connsiteX2" fmla="*/ 479581 w 572779"/>
              <a:gd name="connsiteY2" fmla="*/ 160472 h 606580"/>
              <a:gd name="connsiteX3" fmla="*/ 479812 w 572779"/>
              <a:gd name="connsiteY3" fmla="*/ 160472 h 606580"/>
              <a:gd name="connsiteX4" fmla="*/ 478713 w 572779"/>
              <a:gd name="connsiteY4" fmla="*/ 162726 h 606580"/>
              <a:gd name="connsiteX5" fmla="*/ 469682 w 572779"/>
              <a:gd name="connsiteY5" fmla="*/ 187227 h 606580"/>
              <a:gd name="connsiteX6" fmla="*/ 474776 w 572779"/>
              <a:gd name="connsiteY6" fmla="*/ 242470 h 606580"/>
              <a:gd name="connsiteX7" fmla="*/ 494284 w 572779"/>
              <a:gd name="connsiteY7" fmla="*/ 242470 h 606580"/>
              <a:gd name="connsiteX8" fmla="*/ 510840 w 572779"/>
              <a:gd name="connsiteY8" fmla="*/ 160183 h 606580"/>
              <a:gd name="connsiteX9" fmla="*/ 527338 w 572779"/>
              <a:gd name="connsiteY9" fmla="*/ 160183 h 606580"/>
              <a:gd name="connsiteX10" fmla="*/ 572779 w 572779"/>
              <a:gd name="connsiteY10" fmla="*/ 205430 h 606580"/>
              <a:gd name="connsiteX11" fmla="*/ 572779 w 572779"/>
              <a:gd name="connsiteY11" fmla="*/ 337413 h 606580"/>
              <a:gd name="connsiteX12" fmla="*/ 527396 w 572779"/>
              <a:gd name="connsiteY12" fmla="*/ 382717 h 606580"/>
              <a:gd name="connsiteX13" fmla="*/ 521607 w 572779"/>
              <a:gd name="connsiteY13" fmla="*/ 382717 h 606580"/>
              <a:gd name="connsiteX14" fmla="*/ 521607 w 572779"/>
              <a:gd name="connsiteY14" fmla="*/ 574624 h 606580"/>
              <a:gd name="connsiteX15" fmla="*/ 489595 w 572779"/>
              <a:gd name="connsiteY15" fmla="*/ 606580 h 606580"/>
              <a:gd name="connsiteX16" fmla="*/ 457815 w 572779"/>
              <a:gd name="connsiteY16" fmla="*/ 578149 h 606580"/>
              <a:gd name="connsiteX17" fmla="*/ 425978 w 572779"/>
              <a:gd name="connsiteY17" fmla="*/ 606580 h 606580"/>
              <a:gd name="connsiteX18" fmla="*/ 393966 w 572779"/>
              <a:gd name="connsiteY18" fmla="*/ 574624 h 606580"/>
              <a:gd name="connsiteX19" fmla="*/ 393966 w 572779"/>
              <a:gd name="connsiteY19" fmla="*/ 392541 h 606580"/>
              <a:gd name="connsiteX20" fmla="*/ 422967 w 572779"/>
              <a:gd name="connsiteY20" fmla="*/ 337528 h 606580"/>
              <a:gd name="connsiteX21" fmla="*/ 422967 w 572779"/>
              <a:gd name="connsiteY21" fmla="*/ 242528 h 606580"/>
              <a:gd name="connsiteX22" fmla="*/ 440739 w 572779"/>
              <a:gd name="connsiteY22" fmla="*/ 242528 h 606580"/>
              <a:gd name="connsiteX23" fmla="*/ 445833 w 572779"/>
              <a:gd name="connsiteY23" fmla="*/ 186996 h 606580"/>
              <a:gd name="connsiteX24" fmla="*/ 445196 w 572779"/>
              <a:gd name="connsiteY24" fmla="*/ 183991 h 606580"/>
              <a:gd name="connsiteX25" fmla="*/ 436860 w 572779"/>
              <a:gd name="connsiteY25" fmla="*/ 162726 h 606580"/>
              <a:gd name="connsiteX26" fmla="*/ 435818 w 572779"/>
              <a:gd name="connsiteY26" fmla="*/ 160472 h 606580"/>
              <a:gd name="connsiteX27" fmla="*/ 435876 w 572779"/>
              <a:gd name="connsiteY27" fmla="*/ 160472 h 606580"/>
              <a:gd name="connsiteX28" fmla="*/ 435703 w 572779"/>
              <a:gd name="connsiteY28" fmla="*/ 160183 h 606580"/>
              <a:gd name="connsiteX29" fmla="*/ 264349 w 572779"/>
              <a:gd name="connsiteY29" fmla="*/ 160183 h 606580"/>
              <a:gd name="connsiteX30" fmla="*/ 308327 w 572779"/>
              <a:gd name="connsiteY30" fmla="*/ 160183 h 606580"/>
              <a:gd name="connsiteX31" fmla="*/ 308154 w 572779"/>
              <a:gd name="connsiteY31" fmla="*/ 160472 h 606580"/>
              <a:gd name="connsiteX32" fmla="*/ 308385 w 572779"/>
              <a:gd name="connsiteY32" fmla="*/ 160472 h 606580"/>
              <a:gd name="connsiteX33" fmla="*/ 307344 w 572779"/>
              <a:gd name="connsiteY33" fmla="*/ 162726 h 606580"/>
              <a:gd name="connsiteX34" fmla="*/ 298316 w 572779"/>
              <a:gd name="connsiteY34" fmla="*/ 187227 h 606580"/>
              <a:gd name="connsiteX35" fmla="*/ 303409 w 572779"/>
              <a:gd name="connsiteY35" fmla="*/ 242470 h 606580"/>
              <a:gd name="connsiteX36" fmla="*/ 322910 w 572779"/>
              <a:gd name="connsiteY36" fmla="*/ 242470 h 606580"/>
              <a:gd name="connsiteX37" fmla="*/ 339401 w 572779"/>
              <a:gd name="connsiteY37" fmla="*/ 160183 h 606580"/>
              <a:gd name="connsiteX38" fmla="*/ 355951 w 572779"/>
              <a:gd name="connsiteY38" fmla="*/ 160183 h 606580"/>
              <a:gd name="connsiteX39" fmla="*/ 401376 w 572779"/>
              <a:gd name="connsiteY39" fmla="*/ 205430 h 606580"/>
              <a:gd name="connsiteX40" fmla="*/ 401376 w 572779"/>
              <a:gd name="connsiteY40" fmla="*/ 337413 h 606580"/>
              <a:gd name="connsiteX41" fmla="*/ 356009 w 572779"/>
              <a:gd name="connsiteY41" fmla="*/ 382717 h 606580"/>
              <a:gd name="connsiteX42" fmla="*/ 350222 w 572779"/>
              <a:gd name="connsiteY42" fmla="*/ 382717 h 606580"/>
              <a:gd name="connsiteX43" fmla="*/ 350222 w 572779"/>
              <a:gd name="connsiteY43" fmla="*/ 574624 h 606580"/>
              <a:gd name="connsiteX44" fmla="*/ 318222 w 572779"/>
              <a:gd name="connsiteY44" fmla="*/ 606580 h 606580"/>
              <a:gd name="connsiteX45" fmla="*/ 286396 w 572779"/>
              <a:gd name="connsiteY45" fmla="*/ 578149 h 606580"/>
              <a:gd name="connsiteX46" fmla="*/ 254628 w 572779"/>
              <a:gd name="connsiteY46" fmla="*/ 606580 h 606580"/>
              <a:gd name="connsiteX47" fmla="*/ 222628 w 572779"/>
              <a:gd name="connsiteY47" fmla="*/ 574624 h 606580"/>
              <a:gd name="connsiteX48" fmla="*/ 222628 w 572779"/>
              <a:gd name="connsiteY48" fmla="*/ 382833 h 606580"/>
              <a:gd name="connsiteX49" fmla="*/ 216841 w 572779"/>
              <a:gd name="connsiteY49" fmla="*/ 382833 h 606580"/>
              <a:gd name="connsiteX50" fmla="*/ 171474 w 572779"/>
              <a:gd name="connsiteY50" fmla="*/ 337528 h 606580"/>
              <a:gd name="connsiteX51" fmla="*/ 171474 w 572779"/>
              <a:gd name="connsiteY51" fmla="*/ 205545 h 606580"/>
              <a:gd name="connsiteX52" fmla="*/ 216841 w 572779"/>
              <a:gd name="connsiteY52" fmla="*/ 160241 h 606580"/>
              <a:gd name="connsiteX53" fmla="*/ 233333 w 572779"/>
              <a:gd name="connsiteY53" fmla="*/ 160241 h 606580"/>
              <a:gd name="connsiteX54" fmla="*/ 249825 w 572779"/>
              <a:gd name="connsiteY54" fmla="*/ 242528 h 606580"/>
              <a:gd name="connsiteX55" fmla="*/ 269383 w 572779"/>
              <a:gd name="connsiteY55" fmla="*/ 242528 h 606580"/>
              <a:gd name="connsiteX56" fmla="*/ 274476 w 572779"/>
              <a:gd name="connsiteY56" fmla="*/ 186996 h 606580"/>
              <a:gd name="connsiteX57" fmla="*/ 273839 w 572779"/>
              <a:gd name="connsiteY57" fmla="*/ 183991 h 606580"/>
              <a:gd name="connsiteX58" fmla="*/ 265506 w 572779"/>
              <a:gd name="connsiteY58" fmla="*/ 162726 h 606580"/>
              <a:gd name="connsiteX59" fmla="*/ 264407 w 572779"/>
              <a:gd name="connsiteY59" fmla="*/ 160472 h 606580"/>
              <a:gd name="connsiteX60" fmla="*/ 264523 w 572779"/>
              <a:gd name="connsiteY60" fmla="*/ 160472 h 606580"/>
              <a:gd name="connsiteX61" fmla="*/ 264349 w 572779"/>
              <a:gd name="connsiteY61" fmla="*/ 160183 h 606580"/>
              <a:gd name="connsiteX62" fmla="*/ 92987 w 572779"/>
              <a:gd name="connsiteY62" fmla="*/ 160183 h 606580"/>
              <a:gd name="connsiteX63" fmla="*/ 136964 w 572779"/>
              <a:gd name="connsiteY63" fmla="*/ 160183 h 606580"/>
              <a:gd name="connsiteX64" fmla="*/ 136791 w 572779"/>
              <a:gd name="connsiteY64" fmla="*/ 160472 h 606580"/>
              <a:gd name="connsiteX65" fmla="*/ 137022 w 572779"/>
              <a:gd name="connsiteY65" fmla="*/ 160472 h 606580"/>
              <a:gd name="connsiteX66" fmla="*/ 135923 w 572779"/>
              <a:gd name="connsiteY66" fmla="*/ 162726 h 606580"/>
              <a:gd name="connsiteX67" fmla="*/ 126896 w 572779"/>
              <a:gd name="connsiteY67" fmla="*/ 187227 h 606580"/>
              <a:gd name="connsiteX68" fmla="*/ 131988 w 572779"/>
              <a:gd name="connsiteY68" fmla="*/ 242470 h 606580"/>
              <a:gd name="connsiteX69" fmla="*/ 149752 w 572779"/>
              <a:gd name="connsiteY69" fmla="*/ 242470 h 606580"/>
              <a:gd name="connsiteX70" fmla="*/ 149752 w 572779"/>
              <a:gd name="connsiteY70" fmla="*/ 337471 h 606580"/>
              <a:gd name="connsiteX71" fmla="*/ 178742 w 572779"/>
              <a:gd name="connsiteY71" fmla="*/ 392483 h 606580"/>
              <a:gd name="connsiteX72" fmla="*/ 178742 w 572779"/>
              <a:gd name="connsiteY72" fmla="*/ 574624 h 606580"/>
              <a:gd name="connsiteX73" fmla="*/ 146743 w 572779"/>
              <a:gd name="connsiteY73" fmla="*/ 606580 h 606580"/>
              <a:gd name="connsiteX74" fmla="*/ 114976 w 572779"/>
              <a:gd name="connsiteY74" fmla="*/ 578149 h 606580"/>
              <a:gd name="connsiteX75" fmla="*/ 83151 w 572779"/>
              <a:gd name="connsiteY75" fmla="*/ 606580 h 606580"/>
              <a:gd name="connsiteX76" fmla="*/ 51152 w 572779"/>
              <a:gd name="connsiteY76" fmla="*/ 574624 h 606580"/>
              <a:gd name="connsiteX77" fmla="*/ 51152 w 572779"/>
              <a:gd name="connsiteY77" fmla="*/ 382833 h 606580"/>
              <a:gd name="connsiteX78" fmla="*/ 45365 w 572779"/>
              <a:gd name="connsiteY78" fmla="*/ 382833 h 606580"/>
              <a:gd name="connsiteX79" fmla="*/ 0 w 572779"/>
              <a:gd name="connsiteY79" fmla="*/ 337528 h 606580"/>
              <a:gd name="connsiteX80" fmla="*/ 0 w 572779"/>
              <a:gd name="connsiteY80" fmla="*/ 205545 h 606580"/>
              <a:gd name="connsiteX81" fmla="*/ 45365 w 572779"/>
              <a:gd name="connsiteY81" fmla="*/ 160241 h 606580"/>
              <a:gd name="connsiteX82" fmla="*/ 61972 w 572779"/>
              <a:gd name="connsiteY82" fmla="*/ 160241 h 606580"/>
              <a:gd name="connsiteX83" fmla="*/ 78464 w 572779"/>
              <a:gd name="connsiteY83" fmla="*/ 242528 h 606580"/>
              <a:gd name="connsiteX84" fmla="*/ 97964 w 572779"/>
              <a:gd name="connsiteY84" fmla="*/ 242528 h 606580"/>
              <a:gd name="connsiteX85" fmla="*/ 103056 w 572779"/>
              <a:gd name="connsiteY85" fmla="*/ 186996 h 606580"/>
              <a:gd name="connsiteX86" fmla="*/ 102477 w 572779"/>
              <a:gd name="connsiteY86" fmla="*/ 183991 h 606580"/>
              <a:gd name="connsiteX87" fmla="*/ 94145 w 572779"/>
              <a:gd name="connsiteY87" fmla="*/ 162726 h 606580"/>
              <a:gd name="connsiteX88" fmla="*/ 93045 w 572779"/>
              <a:gd name="connsiteY88" fmla="*/ 160472 h 606580"/>
              <a:gd name="connsiteX89" fmla="*/ 93103 w 572779"/>
              <a:gd name="connsiteY89" fmla="*/ 160472 h 606580"/>
              <a:gd name="connsiteX90" fmla="*/ 92987 w 572779"/>
              <a:gd name="connsiteY90" fmla="*/ 160183 h 606580"/>
              <a:gd name="connsiteX91" fmla="*/ 457411 w 572779"/>
              <a:gd name="connsiteY91" fmla="*/ 751 h 606580"/>
              <a:gd name="connsiteX92" fmla="*/ 458047 w 572779"/>
              <a:gd name="connsiteY92" fmla="*/ 751 h 606580"/>
              <a:gd name="connsiteX93" fmla="*/ 521621 w 572779"/>
              <a:gd name="connsiteY93" fmla="*/ 49915 h 606580"/>
              <a:gd name="connsiteX94" fmla="*/ 523761 w 572779"/>
              <a:gd name="connsiteY94" fmla="*/ 66553 h 606580"/>
              <a:gd name="connsiteX95" fmla="*/ 458105 w 572779"/>
              <a:gd name="connsiteY95" fmla="*/ 132124 h 606580"/>
              <a:gd name="connsiteX96" fmla="*/ 457469 w 572779"/>
              <a:gd name="connsiteY96" fmla="*/ 132124 h 606580"/>
              <a:gd name="connsiteX97" fmla="*/ 393895 w 572779"/>
              <a:gd name="connsiteY97" fmla="*/ 82960 h 606580"/>
              <a:gd name="connsiteX98" fmla="*/ 391755 w 572779"/>
              <a:gd name="connsiteY98" fmla="*/ 66322 h 606580"/>
              <a:gd name="connsiteX99" fmla="*/ 457411 w 572779"/>
              <a:gd name="connsiteY99" fmla="*/ 751 h 606580"/>
              <a:gd name="connsiteX100" fmla="*/ 285868 w 572779"/>
              <a:gd name="connsiteY100" fmla="*/ 751 h 606580"/>
              <a:gd name="connsiteX101" fmla="*/ 286621 w 572779"/>
              <a:gd name="connsiteY101" fmla="*/ 751 h 606580"/>
              <a:gd name="connsiteX102" fmla="*/ 350227 w 572779"/>
              <a:gd name="connsiteY102" fmla="*/ 49915 h 606580"/>
              <a:gd name="connsiteX103" fmla="*/ 352369 w 572779"/>
              <a:gd name="connsiteY103" fmla="*/ 66553 h 606580"/>
              <a:gd name="connsiteX104" fmla="*/ 286736 w 572779"/>
              <a:gd name="connsiteY104" fmla="*/ 132124 h 606580"/>
              <a:gd name="connsiteX105" fmla="*/ 286100 w 572779"/>
              <a:gd name="connsiteY105" fmla="*/ 132124 h 606580"/>
              <a:gd name="connsiteX106" fmla="*/ 222493 w 572779"/>
              <a:gd name="connsiteY106" fmla="*/ 82845 h 606580"/>
              <a:gd name="connsiteX107" fmla="*/ 220351 w 572779"/>
              <a:gd name="connsiteY107" fmla="*/ 66264 h 606580"/>
              <a:gd name="connsiteX108" fmla="*/ 285868 w 572779"/>
              <a:gd name="connsiteY108" fmla="*/ 751 h 606580"/>
              <a:gd name="connsiteX109" fmla="*/ 114639 w 572779"/>
              <a:gd name="connsiteY109" fmla="*/ 751 h 606580"/>
              <a:gd name="connsiteX110" fmla="*/ 115275 w 572779"/>
              <a:gd name="connsiteY110" fmla="*/ 751 h 606580"/>
              <a:gd name="connsiteX111" fmla="*/ 178882 w 572779"/>
              <a:gd name="connsiteY111" fmla="*/ 49915 h 606580"/>
              <a:gd name="connsiteX112" fmla="*/ 181024 w 572779"/>
              <a:gd name="connsiteY112" fmla="*/ 66553 h 606580"/>
              <a:gd name="connsiteX113" fmla="*/ 115333 w 572779"/>
              <a:gd name="connsiteY113" fmla="*/ 132124 h 606580"/>
              <a:gd name="connsiteX114" fmla="*/ 114754 w 572779"/>
              <a:gd name="connsiteY114" fmla="*/ 132124 h 606580"/>
              <a:gd name="connsiteX115" fmla="*/ 51148 w 572779"/>
              <a:gd name="connsiteY115" fmla="*/ 82960 h 606580"/>
              <a:gd name="connsiteX116" fmla="*/ 49006 w 572779"/>
              <a:gd name="connsiteY116" fmla="*/ 66322 h 606580"/>
              <a:gd name="connsiteX117" fmla="*/ 114639 w 572779"/>
              <a:gd name="connsiteY117" fmla="*/ 751 h 606580"/>
              <a:gd name="connsiteX118" fmla="*/ 457410 w 572779"/>
              <a:gd name="connsiteY118" fmla="*/ 423 h 606580"/>
              <a:gd name="connsiteX119" fmla="*/ 391355 w 572779"/>
              <a:gd name="connsiteY119" fmla="*/ 66356 h 606580"/>
              <a:gd name="connsiteX120" fmla="*/ 393497 w 572779"/>
              <a:gd name="connsiteY120" fmla="*/ 83056 h 606580"/>
              <a:gd name="connsiteX121" fmla="*/ 457468 w 572779"/>
              <a:gd name="connsiteY121" fmla="*/ 132521 h 606580"/>
              <a:gd name="connsiteX122" fmla="*/ 457815 w 572779"/>
              <a:gd name="connsiteY122" fmla="*/ 132521 h 606580"/>
              <a:gd name="connsiteX123" fmla="*/ 458104 w 572779"/>
              <a:gd name="connsiteY123" fmla="*/ 132521 h 606580"/>
              <a:gd name="connsiteX124" fmla="*/ 524159 w 572779"/>
              <a:gd name="connsiteY124" fmla="*/ 66587 h 606580"/>
              <a:gd name="connsiteX125" fmla="*/ 522017 w 572779"/>
              <a:gd name="connsiteY125" fmla="*/ 49887 h 606580"/>
              <a:gd name="connsiteX126" fmla="*/ 458046 w 572779"/>
              <a:gd name="connsiteY126" fmla="*/ 423 h 606580"/>
              <a:gd name="connsiteX127" fmla="*/ 457699 w 572779"/>
              <a:gd name="connsiteY127" fmla="*/ 423 h 606580"/>
              <a:gd name="connsiteX128" fmla="*/ 114646 w 572779"/>
              <a:gd name="connsiteY128" fmla="*/ 423 h 606580"/>
              <a:gd name="connsiteX129" fmla="*/ 48620 w 572779"/>
              <a:gd name="connsiteY129" fmla="*/ 66356 h 606580"/>
              <a:gd name="connsiteX130" fmla="*/ 50761 w 572779"/>
              <a:gd name="connsiteY130" fmla="*/ 83056 h 606580"/>
              <a:gd name="connsiteX131" fmla="*/ 114762 w 572779"/>
              <a:gd name="connsiteY131" fmla="*/ 132521 h 606580"/>
              <a:gd name="connsiteX132" fmla="*/ 115051 w 572779"/>
              <a:gd name="connsiteY132" fmla="*/ 132521 h 606580"/>
              <a:gd name="connsiteX133" fmla="*/ 115340 w 572779"/>
              <a:gd name="connsiteY133" fmla="*/ 132521 h 606580"/>
              <a:gd name="connsiteX134" fmla="*/ 181424 w 572779"/>
              <a:gd name="connsiteY134" fmla="*/ 66587 h 606580"/>
              <a:gd name="connsiteX135" fmla="*/ 179225 w 572779"/>
              <a:gd name="connsiteY135" fmla="*/ 49887 h 606580"/>
              <a:gd name="connsiteX136" fmla="*/ 115282 w 572779"/>
              <a:gd name="connsiteY136" fmla="*/ 423 h 606580"/>
              <a:gd name="connsiteX137" fmla="*/ 114993 w 572779"/>
              <a:gd name="connsiteY137" fmla="*/ 423 h 606580"/>
              <a:gd name="connsiteX138" fmla="*/ 286036 w 572779"/>
              <a:gd name="connsiteY138" fmla="*/ 397 h 606580"/>
              <a:gd name="connsiteX139" fmla="*/ 219952 w 572779"/>
              <a:gd name="connsiteY139" fmla="*/ 66286 h 606580"/>
              <a:gd name="connsiteX140" fmla="*/ 222151 w 572779"/>
              <a:gd name="connsiteY140" fmla="*/ 82990 h 606580"/>
              <a:gd name="connsiteX141" fmla="*/ 286094 w 572779"/>
              <a:gd name="connsiteY141" fmla="*/ 132522 h 606580"/>
              <a:gd name="connsiteX142" fmla="*/ 286383 w 572779"/>
              <a:gd name="connsiteY142" fmla="*/ 132522 h 606580"/>
              <a:gd name="connsiteX143" fmla="*/ 286730 w 572779"/>
              <a:gd name="connsiteY143" fmla="*/ 132522 h 606580"/>
              <a:gd name="connsiteX144" fmla="*/ 352756 w 572779"/>
              <a:gd name="connsiteY144" fmla="*/ 66575 h 606580"/>
              <a:gd name="connsiteX145" fmla="*/ 350615 w 572779"/>
              <a:gd name="connsiteY145" fmla="*/ 49872 h 606580"/>
              <a:gd name="connsiteX146" fmla="*/ 286614 w 572779"/>
              <a:gd name="connsiteY146" fmla="*/ 397 h 606580"/>
              <a:gd name="connsiteX147" fmla="*/ 286325 w 572779"/>
              <a:gd name="connsiteY147" fmla="*/ 397 h 606580"/>
              <a:gd name="connsiteX148" fmla="*/ 457411 w 572779"/>
              <a:gd name="connsiteY148" fmla="*/ 0 h 606580"/>
              <a:gd name="connsiteX149" fmla="*/ 458047 w 572779"/>
              <a:gd name="connsiteY149" fmla="*/ 0 h 606580"/>
              <a:gd name="connsiteX150" fmla="*/ 522315 w 572779"/>
              <a:gd name="connsiteY150" fmla="*/ 49741 h 606580"/>
              <a:gd name="connsiteX151" fmla="*/ 524513 w 572779"/>
              <a:gd name="connsiteY151" fmla="*/ 66553 h 606580"/>
              <a:gd name="connsiteX152" fmla="*/ 458105 w 572779"/>
              <a:gd name="connsiteY152" fmla="*/ 132875 h 606580"/>
              <a:gd name="connsiteX153" fmla="*/ 457469 w 572779"/>
              <a:gd name="connsiteY153" fmla="*/ 132875 h 606580"/>
              <a:gd name="connsiteX154" fmla="*/ 393201 w 572779"/>
              <a:gd name="connsiteY154" fmla="*/ 83133 h 606580"/>
              <a:gd name="connsiteX155" fmla="*/ 391003 w 572779"/>
              <a:gd name="connsiteY155" fmla="*/ 66322 h 606580"/>
              <a:gd name="connsiteX156" fmla="*/ 457411 w 572779"/>
              <a:gd name="connsiteY156" fmla="*/ 0 h 606580"/>
              <a:gd name="connsiteX157" fmla="*/ 285868 w 572779"/>
              <a:gd name="connsiteY157" fmla="*/ 0 h 606580"/>
              <a:gd name="connsiteX158" fmla="*/ 286621 w 572779"/>
              <a:gd name="connsiteY158" fmla="*/ 0 h 606580"/>
              <a:gd name="connsiteX159" fmla="*/ 350980 w 572779"/>
              <a:gd name="connsiteY159" fmla="*/ 49741 h 606580"/>
              <a:gd name="connsiteX160" fmla="*/ 353179 w 572779"/>
              <a:gd name="connsiteY160" fmla="*/ 66553 h 606580"/>
              <a:gd name="connsiteX161" fmla="*/ 286736 w 572779"/>
              <a:gd name="connsiteY161" fmla="*/ 132875 h 606580"/>
              <a:gd name="connsiteX162" fmla="*/ 286100 w 572779"/>
              <a:gd name="connsiteY162" fmla="*/ 132875 h 606580"/>
              <a:gd name="connsiteX163" fmla="*/ 221740 w 572779"/>
              <a:gd name="connsiteY163" fmla="*/ 83076 h 606580"/>
              <a:gd name="connsiteX164" fmla="*/ 219599 w 572779"/>
              <a:gd name="connsiteY164" fmla="*/ 66264 h 606580"/>
              <a:gd name="connsiteX165" fmla="*/ 285868 w 572779"/>
              <a:gd name="connsiteY165" fmla="*/ 0 h 606580"/>
              <a:gd name="connsiteX166" fmla="*/ 114639 w 572779"/>
              <a:gd name="connsiteY166" fmla="*/ 0 h 606580"/>
              <a:gd name="connsiteX167" fmla="*/ 115275 w 572779"/>
              <a:gd name="connsiteY167" fmla="*/ 0 h 606580"/>
              <a:gd name="connsiteX168" fmla="*/ 179635 w 572779"/>
              <a:gd name="connsiteY168" fmla="*/ 49741 h 606580"/>
              <a:gd name="connsiteX169" fmla="*/ 181776 w 572779"/>
              <a:gd name="connsiteY169" fmla="*/ 66553 h 606580"/>
              <a:gd name="connsiteX170" fmla="*/ 115333 w 572779"/>
              <a:gd name="connsiteY170" fmla="*/ 132875 h 606580"/>
              <a:gd name="connsiteX171" fmla="*/ 114754 w 572779"/>
              <a:gd name="connsiteY171" fmla="*/ 132875 h 606580"/>
              <a:gd name="connsiteX172" fmla="*/ 50395 w 572779"/>
              <a:gd name="connsiteY172" fmla="*/ 83133 h 606580"/>
              <a:gd name="connsiteX173" fmla="*/ 48196 w 572779"/>
              <a:gd name="connsiteY173" fmla="*/ 66322 h 606580"/>
              <a:gd name="connsiteX174" fmla="*/ 114639 w 572779"/>
              <a:gd name="connsiteY17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572779" h="606580">
                <a:moveTo>
                  <a:pt x="435703" y="160183"/>
                </a:moveTo>
                <a:lnTo>
                  <a:pt x="479697" y="160183"/>
                </a:lnTo>
                <a:cubicBezTo>
                  <a:pt x="479639" y="160241"/>
                  <a:pt x="479639" y="160414"/>
                  <a:pt x="479581" y="160472"/>
                </a:cubicBezTo>
                <a:lnTo>
                  <a:pt x="479812" y="160472"/>
                </a:lnTo>
                <a:cubicBezTo>
                  <a:pt x="479407" y="161281"/>
                  <a:pt x="478713" y="162726"/>
                  <a:pt x="478713" y="162726"/>
                </a:cubicBezTo>
                <a:cubicBezTo>
                  <a:pt x="474834" y="170989"/>
                  <a:pt x="471245" y="178848"/>
                  <a:pt x="469682" y="187227"/>
                </a:cubicBezTo>
                <a:lnTo>
                  <a:pt x="474776" y="242470"/>
                </a:lnTo>
                <a:lnTo>
                  <a:pt x="494284" y="242470"/>
                </a:lnTo>
                <a:lnTo>
                  <a:pt x="510840" y="160183"/>
                </a:lnTo>
                <a:lnTo>
                  <a:pt x="527338" y="160183"/>
                </a:lnTo>
                <a:cubicBezTo>
                  <a:pt x="552345" y="160183"/>
                  <a:pt x="572663" y="180466"/>
                  <a:pt x="572779" y="205430"/>
                </a:cubicBezTo>
                <a:lnTo>
                  <a:pt x="572779" y="337413"/>
                </a:lnTo>
                <a:cubicBezTo>
                  <a:pt x="572779" y="362434"/>
                  <a:pt x="552519" y="382717"/>
                  <a:pt x="527396" y="382717"/>
                </a:cubicBezTo>
                <a:lnTo>
                  <a:pt x="521607" y="382717"/>
                </a:lnTo>
                <a:lnTo>
                  <a:pt x="521607" y="574624"/>
                </a:lnTo>
                <a:cubicBezTo>
                  <a:pt x="521607" y="592249"/>
                  <a:pt x="507251" y="606580"/>
                  <a:pt x="489595" y="606580"/>
                </a:cubicBezTo>
                <a:cubicBezTo>
                  <a:pt x="473155" y="606580"/>
                  <a:pt x="459552" y="594098"/>
                  <a:pt x="457815" y="578149"/>
                </a:cubicBezTo>
                <a:cubicBezTo>
                  <a:pt x="456021" y="594214"/>
                  <a:pt x="442417" y="606580"/>
                  <a:pt x="425978" y="606580"/>
                </a:cubicBezTo>
                <a:cubicBezTo>
                  <a:pt x="408322" y="606580"/>
                  <a:pt x="393966" y="592249"/>
                  <a:pt x="393966" y="574624"/>
                </a:cubicBezTo>
                <a:lnTo>
                  <a:pt x="393966" y="392541"/>
                </a:lnTo>
                <a:cubicBezTo>
                  <a:pt x="411506" y="380521"/>
                  <a:pt x="422967" y="360354"/>
                  <a:pt x="422967" y="337528"/>
                </a:cubicBezTo>
                <a:lnTo>
                  <a:pt x="422967" y="242528"/>
                </a:lnTo>
                <a:lnTo>
                  <a:pt x="440739" y="242528"/>
                </a:lnTo>
                <a:lnTo>
                  <a:pt x="445833" y="186996"/>
                </a:lnTo>
                <a:cubicBezTo>
                  <a:pt x="445659" y="186013"/>
                  <a:pt x="445428" y="184973"/>
                  <a:pt x="445196" y="183991"/>
                </a:cubicBezTo>
                <a:cubicBezTo>
                  <a:pt x="443459" y="176768"/>
                  <a:pt x="440276" y="169891"/>
                  <a:pt x="436860" y="162726"/>
                </a:cubicBezTo>
                <a:cubicBezTo>
                  <a:pt x="436860" y="162726"/>
                  <a:pt x="436166" y="161281"/>
                  <a:pt x="435818" y="160472"/>
                </a:cubicBezTo>
                <a:lnTo>
                  <a:pt x="435876" y="160472"/>
                </a:lnTo>
                <a:cubicBezTo>
                  <a:pt x="435818" y="160356"/>
                  <a:pt x="435818" y="160241"/>
                  <a:pt x="435703" y="160183"/>
                </a:cubicBezTo>
                <a:close/>
                <a:moveTo>
                  <a:pt x="264349" y="160183"/>
                </a:moveTo>
                <a:lnTo>
                  <a:pt x="308327" y="160183"/>
                </a:lnTo>
                <a:cubicBezTo>
                  <a:pt x="308269" y="160241"/>
                  <a:pt x="308269" y="160414"/>
                  <a:pt x="308154" y="160472"/>
                </a:cubicBezTo>
                <a:lnTo>
                  <a:pt x="308385" y="160472"/>
                </a:lnTo>
                <a:cubicBezTo>
                  <a:pt x="308038" y="161281"/>
                  <a:pt x="307344" y="162726"/>
                  <a:pt x="307344" y="162726"/>
                </a:cubicBezTo>
                <a:cubicBezTo>
                  <a:pt x="303467" y="170989"/>
                  <a:pt x="299821" y="178848"/>
                  <a:pt x="298316" y="187227"/>
                </a:cubicBezTo>
                <a:lnTo>
                  <a:pt x="303409" y="242470"/>
                </a:lnTo>
                <a:lnTo>
                  <a:pt x="322910" y="242470"/>
                </a:lnTo>
                <a:lnTo>
                  <a:pt x="339401" y="160183"/>
                </a:lnTo>
                <a:lnTo>
                  <a:pt x="355951" y="160183"/>
                </a:lnTo>
                <a:cubicBezTo>
                  <a:pt x="380949" y="160183"/>
                  <a:pt x="401202" y="180466"/>
                  <a:pt x="401376" y="205430"/>
                </a:cubicBezTo>
                <a:lnTo>
                  <a:pt x="401376" y="337413"/>
                </a:lnTo>
                <a:cubicBezTo>
                  <a:pt x="401376" y="362434"/>
                  <a:pt x="381065" y="382717"/>
                  <a:pt x="356009" y="382717"/>
                </a:cubicBezTo>
                <a:lnTo>
                  <a:pt x="350222" y="382717"/>
                </a:lnTo>
                <a:lnTo>
                  <a:pt x="350222" y="574624"/>
                </a:lnTo>
                <a:cubicBezTo>
                  <a:pt x="350222" y="592249"/>
                  <a:pt x="335872" y="606580"/>
                  <a:pt x="318222" y="606580"/>
                </a:cubicBezTo>
                <a:cubicBezTo>
                  <a:pt x="301788" y="606580"/>
                  <a:pt x="288190" y="594098"/>
                  <a:pt x="286396" y="578149"/>
                </a:cubicBezTo>
                <a:cubicBezTo>
                  <a:pt x="284660" y="594214"/>
                  <a:pt x="271062" y="606580"/>
                  <a:pt x="254628" y="606580"/>
                </a:cubicBezTo>
                <a:cubicBezTo>
                  <a:pt x="236978" y="606580"/>
                  <a:pt x="222628" y="592249"/>
                  <a:pt x="222628" y="574624"/>
                </a:cubicBezTo>
                <a:lnTo>
                  <a:pt x="222628" y="382833"/>
                </a:lnTo>
                <a:lnTo>
                  <a:pt x="216841" y="382833"/>
                </a:lnTo>
                <a:cubicBezTo>
                  <a:pt x="191727" y="382833"/>
                  <a:pt x="171474" y="362608"/>
                  <a:pt x="171474" y="337528"/>
                </a:cubicBezTo>
                <a:lnTo>
                  <a:pt x="171474" y="205545"/>
                </a:lnTo>
                <a:cubicBezTo>
                  <a:pt x="171474" y="180524"/>
                  <a:pt x="191727" y="160241"/>
                  <a:pt x="216841" y="160241"/>
                </a:cubicBezTo>
                <a:lnTo>
                  <a:pt x="233333" y="160241"/>
                </a:lnTo>
                <a:lnTo>
                  <a:pt x="249825" y="242528"/>
                </a:lnTo>
                <a:lnTo>
                  <a:pt x="269383" y="242528"/>
                </a:lnTo>
                <a:lnTo>
                  <a:pt x="274476" y="186996"/>
                </a:lnTo>
                <a:cubicBezTo>
                  <a:pt x="274302" y="186013"/>
                  <a:pt x="274071" y="184973"/>
                  <a:pt x="273839" y="183991"/>
                </a:cubicBezTo>
                <a:cubicBezTo>
                  <a:pt x="272045" y="176768"/>
                  <a:pt x="268921" y="169891"/>
                  <a:pt x="265506" y="162726"/>
                </a:cubicBezTo>
                <a:cubicBezTo>
                  <a:pt x="265506" y="162726"/>
                  <a:pt x="264812" y="161281"/>
                  <a:pt x="264407" y="160472"/>
                </a:cubicBezTo>
                <a:lnTo>
                  <a:pt x="264523" y="160472"/>
                </a:lnTo>
                <a:cubicBezTo>
                  <a:pt x="264407" y="160356"/>
                  <a:pt x="264407" y="160241"/>
                  <a:pt x="264349" y="160183"/>
                </a:cubicBezTo>
                <a:close/>
                <a:moveTo>
                  <a:pt x="92987" y="160183"/>
                </a:moveTo>
                <a:lnTo>
                  <a:pt x="136964" y="160183"/>
                </a:lnTo>
                <a:cubicBezTo>
                  <a:pt x="136848" y="160241"/>
                  <a:pt x="136848" y="160414"/>
                  <a:pt x="136791" y="160472"/>
                </a:cubicBezTo>
                <a:lnTo>
                  <a:pt x="137022" y="160472"/>
                </a:lnTo>
                <a:cubicBezTo>
                  <a:pt x="136617" y="161281"/>
                  <a:pt x="135923" y="162726"/>
                  <a:pt x="135923" y="162726"/>
                </a:cubicBezTo>
                <a:cubicBezTo>
                  <a:pt x="132104" y="170989"/>
                  <a:pt x="128458" y="178848"/>
                  <a:pt x="126896" y="187227"/>
                </a:cubicBezTo>
                <a:lnTo>
                  <a:pt x="131988" y="242470"/>
                </a:lnTo>
                <a:lnTo>
                  <a:pt x="149752" y="242470"/>
                </a:lnTo>
                <a:lnTo>
                  <a:pt x="149752" y="337471"/>
                </a:lnTo>
                <a:cubicBezTo>
                  <a:pt x="149752" y="360296"/>
                  <a:pt x="161267" y="380406"/>
                  <a:pt x="178742" y="392483"/>
                </a:cubicBezTo>
                <a:lnTo>
                  <a:pt x="178742" y="574624"/>
                </a:lnTo>
                <a:cubicBezTo>
                  <a:pt x="178742" y="592249"/>
                  <a:pt x="164392" y="606580"/>
                  <a:pt x="146743" y="606580"/>
                </a:cubicBezTo>
                <a:cubicBezTo>
                  <a:pt x="130310" y="606580"/>
                  <a:pt x="116712" y="594098"/>
                  <a:pt x="114976" y="578149"/>
                </a:cubicBezTo>
                <a:cubicBezTo>
                  <a:pt x="113182" y="594214"/>
                  <a:pt x="99584" y="606580"/>
                  <a:pt x="83151" y="606580"/>
                </a:cubicBezTo>
                <a:cubicBezTo>
                  <a:pt x="65502" y="606580"/>
                  <a:pt x="51152" y="592249"/>
                  <a:pt x="51152" y="574624"/>
                </a:cubicBezTo>
                <a:lnTo>
                  <a:pt x="51152" y="382833"/>
                </a:lnTo>
                <a:lnTo>
                  <a:pt x="45365" y="382833"/>
                </a:lnTo>
                <a:cubicBezTo>
                  <a:pt x="20310" y="382833"/>
                  <a:pt x="0" y="362608"/>
                  <a:pt x="0" y="337528"/>
                </a:cubicBezTo>
                <a:lnTo>
                  <a:pt x="0" y="205545"/>
                </a:lnTo>
                <a:cubicBezTo>
                  <a:pt x="0" y="180524"/>
                  <a:pt x="20310" y="160241"/>
                  <a:pt x="45365" y="160241"/>
                </a:cubicBezTo>
                <a:lnTo>
                  <a:pt x="61972" y="160241"/>
                </a:lnTo>
                <a:lnTo>
                  <a:pt x="78464" y="242528"/>
                </a:lnTo>
                <a:lnTo>
                  <a:pt x="97964" y="242528"/>
                </a:lnTo>
                <a:lnTo>
                  <a:pt x="103056" y="186996"/>
                </a:lnTo>
                <a:cubicBezTo>
                  <a:pt x="102940" y="186013"/>
                  <a:pt x="102709" y="184973"/>
                  <a:pt x="102477" y="183991"/>
                </a:cubicBezTo>
                <a:cubicBezTo>
                  <a:pt x="100683" y="176768"/>
                  <a:pt x="97501" y="169891"/>
                  <a:pt x="94145" y="162726"/>
                </a:cubicBezTo>
                <a:cubicBezTo>
                  <a:pt x="94145" y="162726"/>
                  <a:pt x="93450" y="161281"/>
                  <a:pt x="93045" y="160472"/>
                </a:cubicBezTo>
                <a:lnTo>
                  <a:pt x="93103" y="160472"/>
                </a:lnTo>
                <a:cubicBezTo>
                  <a:pt x="93045" y="160356"/>
                  <a:pt x="93045" y="160241"/>
                  <a:pt x="92987" y="160183"/>
                </a:cubicBezTo>
                <a:close/>
                <a:moveTo>
                  <a:pt x="457411" y="751"/>
                </a:moveTo>
                <a:lnTo>
                  <a:pt x="458047" y="751"/>
                </a:lnTo>
                <a:cubicBezTo>
                  <a:pt x="488012" y="751"/>
                  <a:pt x="514158" y="20971"/>
                  <a:pt x="521621" y="49915"/>
                </a:cubicBezTo>
                <a:cubicBezTo>
                  <a:pt x="523009" y="55403"/>
                  <a:pt x="523761" y="61007"/>
                  <a:pt x="523761" y="66553"/>
                </a:cubicBezTo>
                <a:cubicBezTo>
                  <a:pt x="523761" y="102718"/>
                  <a:pt x="494317" y="132124"/>
                  <a:pt x="458105" y="132124"/>
                </a:cubicBezTo>
                <a:lnTo>
                  <a:pt x="457469" y="132124"/>
                </a:lnTo>
                <a:cubicBezTo>
                  <a:pt x="427504" y="132124"/>
                  <a:pt x="401358" y="111904"/>
                  <a:pt x="393895" y="82960"/>
                </a:cubicBezTo>
                <a:cubicBezTo>
                  <a:pt x="392507" y="77472"/>
                  <a:pt x="391755" y="71868"/>
                  <a:pt x="391755" y="66322"/>
                </a:cubicBezTo>
                <a:cubicBezTo>
                  <a:pt x="391755" y="30157"/>
                  <a:pt x="421199" y="751"/>
                  <a:pt x="457411" y="751"/>
                </a:cubicBezTo>
                <a:close/>
                <a:moveTo>
                  <a:pt x="285868" y="751"/>
                </a:moveTo>
                <a:lnTo>
                  <a:pt x="286621" y="751"/>
                </a:lnTo>
                <a:cubicBezTo>
                  <a:pt x="316601" y="751"/>
                  <a:pt x="342761" y="20971"/>
                  <a:pt x="350227" y="49915"/>
                </a:cubicBezTo>
                <a:cubicBezTo>
                  <a:pt x="351674" y="55403"/>
                  <a:pt x="352369" y="61007"/>
                  <a:pt x="352369" y="66553"/>
                </a:cubicBezTo>
                <a:cubicBezTo>
                  <a:pt x="352369" y="102718"/>
                  <a:pt x="322909" y="132124"/>
                  <a:pt x="286736" y="132124"/>
                </a:cubicBezTo>
                <a:lnTo>
                  <a:pt x="286100" y="132124"/>
                </a:lnTo>
                <a:cubicBezTo>
                  <a:pt x="256119" y="132124"/>
                  <a:pt x="229959" y="111846"/>
                  <a:pt x="222493" y="82845"/>
                </a:cubicBezTo>
                <a:cubicBezTo>
                  <a:pt x="221046" y="77414"/>
                  <a:pt x="220351" y="71810"/>
                  <a:pt x="220351" y="66264"/>
                </a:cubicBezTo>
                <a:cubicBezTo>
                  <a:pt x="220351" y="30157"/>
                  <a:pt x="249753" y="751"/>
                  <a:pt x="285868" y="751"/>
                </a:cubicBezTo>
                <a:close/>
                <a:moveTo>
                  <a:pt x="114639" y="751"/>
                </a:moveTo>
                <a:lnTo>
                  <a:pt x="115275" y="751"/>
                </a:lnTo>
                <a:cubicBezTo>
                  <a:pt x="145256" y="751"/>
                  <a:pt x="171416" y="20971"/>
                  <a:pt x="178882" y="49915"/>
                </a:cubicBezTo>
                <a:cubicBezTo>
                  <a:pt x="180329" y="55403"/>
                  <a:pt x="181024" y="61007"/>
                  <a:pt x="181024" y="66553"/>
                </a:cubicBezTo>
                <a:cubicBezTo>
                  <a:pt x="181024" y="102718"/>
                  <a:pt x="151564" y="132124"/>
                  <a:pt x="115333" y="132124"/>
                </a:cubicBezTo>
                <a:lnTo>
                  <a:pt x="114754" y="132124"/>
                </a:lnTo>
                <a:cubicBezTo>
                  <a:pt x="84774" y="132124"/>
                  <a:pt x="58614" y="111904"/>
                  <a:pt x="51148" y="82960"/>
                </a:cubicBezTo>
                <a:cubicBezTo>
                  <a:pt x="49701" y="77472"/>
                  <a:pt x="49006" y="71868"/>
                  <a:pt x="49006" y="66322"/>
                </a:cubicBezTo>
                <a:cubicBezTo>
                  <a:pt x="49006" y="30157"/>
                  <a:pt x="78466" y="751"/>
                  <a:pt x="114639" y="751"/>
                </a:cubicBezTo>
                <a:close/>
                <a:moveTo>
                  <a:pt x="457410" y="423"/>
                </a:moveTo>
                <a:cubicBezTo>
                  <a:pt x="420880" y="423"/>
                  <a:pt x="391355" y="29894"/>
                  <a:pt x="391355" y="66356"/>
                </a:cubicBezTo>
                <a:cubicBezTo>
                  <a:pt x="391355" y="72135"/>
                  <a:pt x="392108" y="77740"/>
                  <a:pt x="393497" y="83056"/>
                </a:cubicBezTo>
                <a:cubicBezTo>
                  <a:pt x="400849" y="111487"/>
                  <a:pt x="426669" y="132521"/>
                  <a:pt x="457468" y="132521"/>
                </a:cubicBezTo>
                <a:lnTo>
                  <a:pt x="457815" y="132521"/>
                </a:lnTo>
                <a:lnTo>
                  <a:pt x="458104" y="132521"/>
                </a:lnTo>
                <a:cubicBezTo>
                  <a:pt x="494634" y="132521"/>
                  <a:pt x="524159" y="103050"/>
                  <a:pt x="524159" y="66587"/>
                </a:cubicBezTo>
                <a:cubicBezTo>
                  <a:pt x="524159" y="60809"/>
                  <a:pt x="523406" y="55204"/>
                  <a:pt x="522017" y="49887"/>
                </a:cubicBezTo>
                <a:cubicBezTo>
                  <a:pt x="514665" y="21457"/>
                  <a:pt x="488845" y="423"/>
                  <a:pt x="458046" y="423"/>
                </a:cubicBezTo>
                <a:lnTo>
                  <a:pt x="457699" y="423"/>
                </a:lnTo>
                <a:close/>
                <a:moveTo>
                  <a:pt x="114646" y="423"/>
                </a:moveTo>
                <a:cubicBezTo>
                  <a:pt x="78190" y="423"/>
                  <a:pt x="48620" y="29894"/>
                  <a:pt x="48620" y="66356"/>
                </a:cubicBezTo>
                <a:cubicBezTo>
                  <a:pt x="48620" y="72135"/>
                  <a:pt x="49372" y="77740"/>
                  <a:pt x="50761" y="83056"/>
                </a:cubicBezTo>
                <a:cubicBezTo>
                  <a:pt x="58110" y="111487"/>
                  <a:pt x="83977" y="132521"/>
                  <a:pt x="114762" y="132521"/>
                </a:cubicBezTo>
                <a:lnTo>
                  <a:pt x="115051" y="132521"/>
                </a:lnTo>
                <a:lnTo>
                  <a:pt x="115340" y="132521"/>
                </a:lnTo>
                <a:cubicBezTo>
                  <a:pt x="151854" y="132521"/>
                  <a:pt x="181424" y="103050"/>
                  <a:pt x="181424" y="66587"/>
                </a:cubicBezTo>
                <a:cubicBezTo>
                  <a:pt x="181424" y="60809"/>
                  <a:pt x="180614" y="55204"/>
                  <a:pt x="179225" y="49887"/>
                </a:cubicBezTo>
                <a:cubicBezTo>
                  <a:pt x="171934" y="21457"/>
                  <a:pt x="146067" y="423"/>
                  <a:pt x="115282" y="423"/>
                </a:cubicBezTo>
                <a:lnTo>
                  <a:pt x="114993" y="423"/>
                </a:lnTo>
                <a:close/>
                <a:moveTo>
                  <a:pt x="286036" y="397"/>
                </a:moveTo>
                <a:cubicBezTo>
                  <a:pt x="249522" y="282"/>
                  <a:pt x="219952" y="29874"/>
                  <a:pt x="219952" y="66286"/>
                </a:cubicBezTo>
                <a:cubicBezTo>
                  <a:pt x="219952" y="72066"/>
                  <a:pt x="220762" y="77672"/>
                  <a:pt x="222151" y="82990"/>
                </a:cubicBezTo>
                <a:cubicBezTo>
                  <a:pt x="229442" y="111484"/>
                  <a:pt x="255309" y="132522"/>
                  <a:pt x="286094" y="132522"/>
                </a:cubicBezTo>
                <a:lnTo>
                  <a:pt x="286383" y="132522"/>
                </a:lnTo>
                <a:lnTo>
                  <a:pt x="286730" y="132522"/>
                </a:lnTo>
                <a:cubicBezTo>
                  <a:pt x="323186" y="132522"/>
                  <a:pt x="352756" y="103045"/>
                  <a:pt x="352756" y="66575"/>
                </a:cubicBezTo>
                <a:cubicBezTo>
                  <a:pt x="352756" y="60796"/>
                  <a:pt x="352004" y="55189"/>
                  <a:pt x="350615" y="49872"/>
                </a:cubicBezTo>
                <a:cubicBezTo>
                  <a:pt x="343266" y="21436"/>
                  <a:pt x="317399" y="397"/>
                  <a:pt x="286614" y="397"/>
                </a:cubicBezTo>
                <a:lnTo>
                  <a:pt x="286325" y="397"/>
                </a:lnTo>
                <a:close/>
                <a:moveTo>
                  <a:pt x="457411" y="0"/>
                </a:moveTo>
                <a:lnTo>
                  <a:pt x="458047" y="0"/>
                </a:lnTo>
                <a:cubicBezTo>
                  <a:pt x="488359" y="0"/>
                  <a:pt x="514795" y="20451"/>
                  <a:pt x="522315" y="49741"/>
                </a:cubicBezTo>
                <a:cubicBezTo>
                  <a:pt x="523761" y="55230"/>
                  <a:pt x="524513" y="60891"/>
                  <a:pt x="524513" y="66553"/>
                </a:cubicBezTo>
                <a:cubicBezTo>
                  <a:pt x="524513" y="103122"/>
                  <a:pt x="494722" y="132875"/>
                  <a:pt x="458105" y="132875"/>
                </a:cubicBezTo>
                <a:lnTo>
                  <a:pt x="457469" y="132875"/>
                </a:lnTo>
                <a:cubicBezTo>
                  <a:pt x="427157" y="132875"/>
                  <a:pt x="400721" y="112424"/>
                  <a:pt x="393201" y="83133"/>
                </a:cubicBezTo>
                <a:cubicBezTo>
                  <a:pt x="391755" y="77645"/>
                  <a:pt x="391003" y="71983"/>
                  <a:pt x="391003" y="66322"/>
                </a:cubicBezTo>
                <a:cubicBezTo>
                  <a:pt x="391003" y="29752"/>
                  <a:pt x="420794" y="0"/>
                  <a:pt x="457411" y="0"/>
                </a:cubicBezTo>
                <a:close/>
                <a:moveTo>
                  <a:pt x="285868" y="0"/>
                </a:moveTo>
                <a:lnTo>
                  <a:pt x="286621" y="0"/>
                </a:lnTo>
                <a:cubicBezTo>
                  <a:pt x="316948" y="0"/>
                  <a:pt x="343456" y="20451"/>
                  <a:pt x="350980" y="49741"/>
                </a:cubicBezTo>
                <a:cubicBezTo>
                  <a:pt x="352427" y="55287"/>
                  <a:pt x="353179" y="60891"/>
                  <a:pt x="353179" y="66553"/>
                </a:cubicBezTo>
                <a:cubicBezTo>
                  <a:pt x="353179" y="103122"/>
                  <a:pt x="323372" y="132875"/>
                  <a:pt x="286736" y="132875"/>
                </a:cubicBezTo>
                <a:lnTo>
                  <a:pt x="286100" y="132875"/>
                </a:lnTo>
                <a:cubicBezTo>
                  <a:pt x="255772" y="132875"/>
                  <a:pt x="229322" y="112366"/>
                  <a:pt x="221740" y="83076"/>
                </a:cubicBezTo>
                <a:cubicBezTo>
                  <a:pt x="220294" y="77530"/>
                  <a:pt x="219599" y="71868"/>
                  <a:pt x="219599" y="66264"/>
                </a:cubicBezTo>
                <a:cubicBezTo>
                  <a:pt x="219599" y="29695"/>
                  <a:pt x="249348" y="0"/>
                  <a:pt x="285868" y="0"/>
                </a:cubicBezTo>
                <a:close/>
                <a:moveTo>
                  <a:pt x="114639" y="0"/>
                </a:moveTo>
                <a:lnTo>
                  <a:pt x="115275" y="0"/>
                </a:lnTo>
                <a:cubicBezTo>
                  <a:pt x="145603" y="0"/>
                  <a:pt x="172053" y="20451"/>
                  <a:pt x="179635" y="49741"/>
                </a:cubicBezTo>
                <a:cubicBezTo>
                  <a:pt x="181081" y="55230"/>
                  <a:pt x="181776" y="60891"/>
                  <a:pt x="181776" y="66553"/>
                </a:cubicBezTo>
                <a:cubicBezTo>
                  <a:pt x="181776" y="103122"/>
                  <a:pt x="151969" y="132875"/>
                  <a:pt x="115333" y="132875"/>
                </a:cubicBezTo>
                <a:lnTo>
                  <a:pt x="114754" y="132875"/>
                </a:lnTo>
                <a:cubicBezTo>
                  <a:pt x="84427" y="132875"/>
                  <a:pt x="57919" y="112424"/>
                  <a:pt x="50395" y="83133"/>
                </a:cubicBezTo>
                <a:cubicBezTo>
                  <a:pt x="48948" y="77645"/>
                  <a:pt x="48196" y="71983"/>
                  <a:pt x="48196" y="66322"/>
                </a:cubicBezTo>
                <a:cubicBezTo>
                  <a:pt x="48196" y="29752"/>
                  <a:pt x="78003" y="0"/>
                  <a:pt x="114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sync-symbol_73424"/>
          <p:cNvSpPr>
            <a:spLocks noChangeAspect="1"/>
          </p:cNvSpPr>
          <p:nvPr/>
        </p:nvSpPr>
        <p:spPr bwMode="auto">
          <a:xfrm>
            <a:off x="6841490" y="1908810"/>
            <a:ext cx="575945" cy="609600"/>
          </a:xfrm>
          <a:custGeom>
            <a:avLst/>
            <a:gdLst>
              <a:gd name="connsiteX0" fmla="*/ 435703 w 572779"/>
              <a:gd name="connsiteY0" fmla="*/ 160183 h 606580"/>
              <a:gd name="connsiteX1" fmla="*/ 479697 w 572779"/>
              <a:gd name="connsiteY1" fmla="*/ 160183 h 606580"/>
              <a:gd name="connsiteX2" fmla="*/ 479581 w 572779"/>
              <a:gd name="connsiteY2" fmla="*/ 160472 h 606580"/>
              <a:gd name="connsiteX3" fmla="*/ 479812 w 572779"/>
              <a:gd name="connsiteY3" fmla="*/ 160472 h 606580"/>
              <a:gd name="connsiteX4" fmla="*/ 478713 w 572779"/>
              <a:gd name="connsiteY4" fmla="*/ 162726 h 606580"/>
              <a:gd name="connsiteX5" fmla="*/ 469682 w 572779"/>
              <a:gd name="connsiteY5" fmla="*/ 187227 h 606580"/>
              <a:gd name="connsiteX6" fmla="*/ 474776 w 572779"/>
              <a:gd name="connsiteY6" fmla="*/ 242470 h 606580"/>
              <a:gd name="connsiteX7" fmla="*/ 494284 w 572779"/>
              <a:gd name="connsiteY7" fmla="*/ 242470 h 606580"/>
              <a:gd name="connsiteX8" fmla="*/ 510840 w 572779"/>
              <a:gd name="connsiteY8" fmla="*/ 160183 h 606580"/>
              <a:gd name="connsiteX9" fmla="*/ 527338 w 572779"/>
              <a:gd name="connsiteY9" fmla="*/ 160183 h 606580"/>
              <a:gd name="connsiteX10" fmla="*/ 572779 w 572779"/>
              <a:gd name="connsiteY10" fmla="*/ 205430 h 606580"/>
              <a:gd name="connsiteX11" fmla="*/ 572779 w 572779"/>
              <a:gd name="connsiteY11" fmla="*/ 337413 h 606580"/>
              <a:gd name="connsiteX12" fmla="*/ 527396 w 572779"/>
              <a:gd name="connsiteY12" fmla="*/ 382717 h 606580"/>
              <a:gd name="connsiteX13" fmla="*/ 521607 w 572779"/>
              <a:gd name="connsiteY13" fmla="*/ 382717 h 606580"/>
              <a:gd name="connsiteX14" fmla="*/ 521607 w 572779"/>
              <a:gd name="connsiteY14" fmla="*/ 574624 h 606580"/>
              <a:gd name="connsiteX15" fmla="*/ 489595 w 572779"/>
              <a:gd name="connsiteY15" fmla="*/ 606580 h 606580"/>
              <a:gd name="connsiteX16" fmla="*/ 457815 w 572779"/>
              <a:gd name="connsiteY16" fmla="*/ 578149 h 606580"/>
              <a:gd name="connsiteX17" fmla="*/ 425978 w 572779"/>
              <a:gd name="connsiteY17" fmla="*/ 606580 h 606580"/>
              <a:gd name="connsiteX18" fmla="*/ 393966 w 572779"/>
              <a:gd name="connsiteY18" fmla="*/ 574624 h 606580"/>
              <a:gd name="connsiteX19" fmla="*/ 393966 w 572779"/>
              <a:gd name="connsiteY19" fmla="*/ 392541 h 606580"/>
              <a:gd name="connsiteX20" fmla="*/ 422967 w 572779"/>
              <a:gd name="connsiteY20" fmla="*/ 337528 h 606580"/>
              <a:gd name="connsiteX21" fmla="*/ 422967 w 572779"/>
              <a:gd name="connsiteY21" fmla="*/ 242528 h 606580"/>
              <a:gd name="connsiteX22" fmla="*/ 440739 w 572779"/>
              <a:gd name="connsiteY22" fmla="*/ 242528 h 606580"/>
              <a:gd name="connsiteX23" fmla="*/ 445833 w 572779"/>
              <a:gd name="connsiteY23" fmla="*/ 186996 h 606580"/>
              <a:gd name="connsiteX24" fmla="*/ 445196 w 572779"/>
              <a:gd name="connsiteY24" fmla="*/ 183991 h 606580"/>
              <a:gd name="connsiteX25" fmla="*/ 436860 w 572779"/>
              <a:gd name="connsiteY25" fmla="*/ 162726 h 606580"/>
              <a:gd name="connsiteX26" fmla="*/ 435818 w 572779"/>
              <a:gd name="connsiteY26" fmla="*/ 160472 h 606580"/>
              <a:gd name="connsiteX27" fmla="*/ 435876 w 572779"/>
              <a:gd name="connsiteY27" fmla="*/ 160472 h 606580"/>
              <a:gd name="connsiteX28" fmla="*/ 435703 w 572779"/>
              <a:gd name="connsiteY28" fmla="*/ 160183 h 606580"/>
              <a:gd name="connsiteX29" fmla="*/ 264349 w 572779"/>
              <a:gd name="connsiteY29" fmla="*/ 160183 h 606580"/>
              <a:gd name="connsiteX30" fmla="*/ 308327 w 572779"/>
              <a:gd name="connsiteY30" fmla="*/ 160183 h 606580"/>
              <a:gd name="connsiteX31" fmla="*/ 308154 w 572779"/>
              <a:gd name="connsiteY31" fmla="*/ 160472 h 606580"/>
              <a:gd name="connsiteX32" fmla="*/ 308385 w 572779"/>
              <a:gd name="connsiteY32" fmla="*/ 160472 h 606580"/>
              <a:gd name="connsiteX33" fmla="*/ 307344 w 572779"/>
              <a:gd name="connsiteY33" fmla="*/ 162726 h 606580"/>
              <a:gd name="connsiteX34" fmla="*/ 298316 w 572779"/>
              <a:gd name="connsiteY34" fmla="*/ 187227 h 606580"/>
              <a:gd name="connsiteX35" fmla="*/ 303409 w 572779"/>
              <a:gd name="connsiteY35" fmla="*/ 242470 h 606580"/>
              <a:gd name="connsiteX36" fmla="*/ 322910 w 572779"/>
              <a:gd name="connsiteY36" fmla="*/ 242470 h 606580"/>
              <a:gd name="connsiteX37" fmla="*/ 339401 w 572779"/>
              <a:gd name="connsiteY37" fmla="*/ 160183 h 606580"/>
              <a:gd name="connsiteX38" fmla="*/ 355951 w 572779"/>
              <a:gd name="connsiteY38" fmla="*/ 160183 h 606580"/>
              <a:gd name="connsiteX39" fmla="*/ 401376 w 572779"/>
              <a:gd name="connsiteY39" fmla="*/ 205430 h 606580"/>
              <a:gd name="connsiteX40" fmla="*/ 401376 w 572779"/>
              <a:gd name="connsiteY40" fmla="*/ 337413 h 606580"/>
              <a:gd name="connsiteX41" fmla="*/ 356009 w 572779"/>
              <a:gd name="connsiteY41" fmla="*/ 382717 h 606580"/>
              <a:gd name="connsiteX42" fmla="*/ 350222 w 572779"/>
              <a:gd name="connsiteY42" fmla="*/ 382717 h 606580"/>
              <a:gd name="connsiteX43" fmla="*/ 350222 w 572779"/>
              <a:gd name="connsiteY43" fmla="*/ 574624 h 606580"/>
              <a:gd name="connsiteX44" fmla="*/ 318222 w 572779"/>
              <a:gd name="connsiteY44" fmla="*/ 606580 h 606580"/>
              <a:gd name="connsiteX45" fmla="*/ 286396 w 572779"/>
              <a:gd name="connsiteY45" fmla="*/ 578149 h 606580"/>
              <a:gd name="connsiteX46" fmla="*/ 254628 w 572779"/>
              <a:gd name="connsiteY46" fmla="*/ 606580 h 606580"/>
              <a:gd name="connsiteX47" fmla="*/ 222628 w 572779"/>
              <a:gd name="connsiteY47" fmla="*/ 574624 h 606580"/>
              <a:gd name="connsiteX48" fmla="*/ 222628 w 572779"/>
              <a:gd name="connsiteY48" fmla="*/ 382833 h 606580"/>
              <a:gd name="connsiteX49" fmla="*/ 216841 w 572779"/>
              <a:gd name="connsiteY49" fmla="*/ 382833 h 606580"/>
              <a:gd name="connsiteX50" fmla="*/ 171474 w 572779"/>
              <a:gd name="connsiteY50" fmla="*/ 337528 h 606580"/>
              <a:gd name="connsiteX51" fmla="*/ 171474 w 572779"/>
              <a:gd name="connsiteY51" fmla="*/ 205545 h 606580"/>
              <a:gd name="connsiteX52" fmla="*/ 216841 w 572779"/>
              <a:gd name="connsiteY52" fmla="*/ 160241 h 606580"/>
              <a:gd name="connsiteX53" fmla="*/ 233333 w 572779"/>
              <a:gd name="connsiteY53" fmla="*/ 160241 h 606580"/>
              <a:gd name="connsiteX54" fmla="*/ 249825 w 572779"/>
              <a:gd name="connsiteY54" fmla="*/ 242528 h 606580"/>
              <a:gd name="connsiteX55" fmla="*/ 269383 w 572779"/>
              <a:gd name="connsiteY55" fmla="*/ 242528 h 606580"/>
              <a:gd name="connsiteX56" fmla="*/ 274476 w 572779"/>
              <a:gd name="connsiteY56" fmla="*/ 186996 h 606580"/>
              <a:gd name="connsiteX57" fmla="*/ 273839 w 572779"/>
              <a:gd name="connsiteY57" fmla="*/ 183991 h 606580"/>
              <a:gd name="connsiteX58" fmla="*/ 265506 w 572779"/>
              <a:gd name="connsiteY58" fmla="*/ 162726 h 606580"/>
              <a:gd name="connsiteX59" fmla="*/ 264407 w 572779"/>
              <a:gd name="connsiteY59" fmla="*/ 160472 h 606580"/>
              <a:gd name="connsiteX60" fmla="*/ 264523 w 572779"/>
              <a:gd name="connsiteY60" fmla="*/ 160472 h 606580"/>
              <a:gd name="connsiteX61" fmla="*/ 264349 w 572779"/>
              <a:gd name="connsiteY61" fmla="*/ 160183 h 606580"/>
              <a:gd name="connsiteX62" fmla="*/ 92987 w 572779"/>
              <a:gd name="connsiteY62" fmla="*/ 160183 h 606580"/>
              <a:gd name="connsiteX63" fmla="*/ 136964 w 572779"/>
              <a:gd name="connsiteY63" fmla="*/ 160183 h 606580"/>
              <a:gd name="connsiteX64" fmla="*/ 136791 w 572779"/>
              <a:gd name="connsiteY64" fmla="*/ 160472 h 606580"/>
              <a:gd name="connsiteX65" fmla="*/ 137022 w 572779"/>
              <a:gd name="connsiteY65" fmla="*/ 160472 h 606580"/>
              <a:gd name="connsiteX66" fmla="*/ 135923 w 572779"/>
              <a:gd name="connsiteY66" fmla="*/ 162726 h 606580"/>
              <a:gd name="connsiteX67" fmla="*/ 126896 w 572779"/>
              <a:gd name="connsiteY67" fmla="*/ 187227 h 606580"/>
              <a:gd name="connsiteX68" fmla="*/ 131988 w 572779"/>
              <a:gd name="connsiteY68" fmla="*/ 242470 h 606580"/>
              <a:gd name="connsiteX69" fmla="*/ 149752 w 572779"/>
              <a:gd name="connsiteY69" fmla="*/ 242470 h 606580"/>
              <a:gd name="connsiteX70" fmla="*/ 149752 w 572779"/>
              <a:gd name="connsiteY70" fmla="*/ 337471 h 606580"/>
              <a:gd name="connsiteX71" fmla="*/ 178742 w 572779"/>
              <a:gd name="connsiteY71" fmla="*/ 392483 h 606580"/>
              <a:gd name="connsiteX72" fmla="*/ 178742 w 572779"/>
              <a:gd name="connsiteY72" fmla="*/ 574624 h 606580"/>
              <a:gd name="connsiteX73" fmla="*/ 146743 w 572779"/>
              <a:gd name="connsiteY73" fmla="*/ 606580 h 606580"/>
              <a:gd name="connsiteX74" fmla="*/ 114976 w 572779"/>
              <a:gd name="connsiteY74" fmla="*/ 578149 h 606580"/>
              <a:gd name="connsiteX75" fmla="*/ 83151 w 572779"/>
              <a:gd name="connsiteY75" fmla="*/ 606580 h 606580"/>
              <a:gd name="connsiteX76" fmla="*/ 51152 w 572779"/>
              <a:gd name="connsiteY76" fmla="*/ 574624 h 606580"/>
              <a:gd name="connsiteX77" fmla="*/ 51152 w 572779"/>
              <a:gd name="connsiteY77" fmla="*/ 382833 h 606580"/>
              <a:gd name="connsiteX78" fmla="*/ 45365 w 572779"/>
              <a:gd name="connsiteY78" fmla="*/ 382833 h 606580"/>
              <a:gd name="connsiteX79" fmla="*/ 0 w 572779"/>
              <a:gd name="connsiteY79" fmla="*/ 337528 h 606580"/>
              <a:gd name="connsiteX80" fmla="*/ 0 w 572779"/>
              <a:gd name="connsiteY80" fmla="*/ 205545 h 606580"/>
              <a:gd name="connsiteX81" fmla="*/ 45365 w 572779"/>
              <a:gd name="connsiteY81" fmla="*/ 160241 h 606580"/>
              <a:gd name="connsiteX82" fmla="*/ 61972 w 572779"/>
              <a:gd name="connsiteY82" fmla="*/ 160241 h 606580"/>
              <a:gd name="connsiteX83" fmla="*/ 78464 w 572779"/>
              <a:gd name="connsiteY83" fmla="*/ 242528 h 606580"/>
              <a:gd name="connsiteX84" fmla="*/ 97964 w 572779"/>
              <a:gd name="connsiteY84" fmla="*/ 242528 h 606580"/>
              <a:gd name="connsiteX85" fmla="*/ 103056 w 572779"/>
              <a:gd name="connsiteY85" fmla="*/ 186996 h 606580"/>
              <a:gd name="connsiteX86" fmla="*/ 102477 w 572779"/>
              <a:gd name="connsiteY86" fmla="*/ 183991 h 606580"/>
              <a:gd name="connsiteX87" fmla="*/ 94145 w 572779"/>
              <a:gd name="connsiteY87" fmla="*/ 162726 h 606580"/>
              <a:gd name="connsiteX88" fmla="*/ 93045 w 572779"/>
              <a:gd name="connsiteY88" fmla="*/ 160472 h 606580"/>
              <a:gd name="connsiteX89" fmla="*/ 93103 w 572779"/>
              <a:gd name="connsiteY89" fmla="*/ 160472 h 606580"/>
              <a:gd name="connsiteX90" fmla="*/ 92987 w 572779"/>
              <a:gd name="connsiteY90" fmla="*/ 160183 h 606580"/>
              <a:gd name="connsiteX91" fmla="*/ 457411 w 572779"/>
              <a:gd name="connsiteY91" fmla="*/ 751 h 606580"/>
              <a:gd name="connsiteX92" fmla="*/ 458047 w 572779"/>
              <a:gd name="connsiteY92" fmla="*/ 751 h 606580"/>
              <a:gd name="connsiteX93" fmla="*/ 521621 w 572779"/>
              <a:gd name="connsiteY93" fmla="*/ 49915 h 606580"/>
              <a:gd name="connsiteX94" fmla="*/ 523761 w 572779"/>
              <a:gd name="connsiteY94" fmla="*/ 66553 h 606580"/>
              <a:gd name="connsiteX95" fmla="*/ 458105 w 572779"/>
              <a:gd name="connsiteY95" fmla="*/ 132124 h 606580"/>
              <a:gd name="connsiteX96" fmla="*/ 457469 w 572779"/>
              <a:gd name="connsiteY96" fmla="*/ 132124 h 606580"/>
              <a:gd name="connsiteX97" fmla="*/ 393895 w 572779"/>
              <a:gd name="connsiteY97" fmla="*/ 82960 h 606580"/>
              <a:gd name="connsiteX98" fmla="*/ 391755 w 572779"/>
              <a:gd name="connsiteY98" fmla="*/ 66322 h 606580"/>
              <a:gd name="connsiteX99" fmla="*/ 457411 w 572779"/>
              <a:gd name="connsiteY99" fmla="*/ 751 h 606580"/>
              <a:gd name="connsiteX100" fmla="*/ 285868 w 572779"/>
              <a:gd name="connsiteY100" fmla="*/ 751 h 606580"/>
              <a:gd name="connsiteX101" fmla="*/ 286621 w 572779"/>
              <a:gd name="connsiteY101" fmla="*/ 751 h 606580"/>
              <a:gd name="connsiteX102" fmla="*/ 350227 w 572779"/>
              <a:gd name="connsiteY102" fmla="*/ 49915 h 606580"/>
              <a:gd name="connsiteX103" fmla="*/ 352369 w 572779"/>
              <a:gd name="connsiteY103" fmla="*/ 66553 h 606580"/>
              <a:gd name="connsiteX104" fmla="*/ 286736 w 572779"/>
              <a:gd name="connsiteY104" fmla="*/ 132124 h 606580"/>
              <a:gd name="connsiteX105" fmla="*/ 286100 w 572779"/>
              <a:gd name="connsiteY105" fmla="*/ 132124 h 606580"/>
              <a:gd name="connsiteX106" fmla="*/ 222493 w 572779"/>
              <a:gd name="connsiteY106" fmla="*/ 82845 h 606580"/>
              <a:gd name="connsiteX107" fmla="*/ 220351 w 572779"/>
              <a:gd name="connsiteY107" fmla="*/ 66264 h 606580"/>
              <a:gd name="connsiteX108" fmla="*/ 285868 w 572779"/>
              <a:gd name="connsiteY108" fmla="*/ 751 h 606580"/>
              <a:gd name="connsiteX109" fmla="*/ 114639 w 572779"/>
              <a:gd name="connsiteY109" fmla="*/ 751 h 606580"/>
              <a:gd name="connsiteX110" fmla="*/ 115275 w 572779"/>
              <a:gd name="connsiteY110" fmla="*/ 751 h 606580"/>
              <a:gd name="connsiteX111" fmla="*/ 178882 w 572779"/>
              <a:gd name="connsiteY111" fmla="*/ 49915 h 606580"/>
              <a:gd name="connsiteX112" fmla="*/ 181024 w 572779"/>
              <a:gd name="connsiteY112" fmla="*/ 66553 h 606580"/>
              <a:gd name="connsiteX113" fmla="*/ 115333 w 572779"/>
              <a:gd name="connsiteY113" fmla="*/ 132124 h 606580"/>
              <a:gd name="connsiteX114" fmla="*/ 114754 w 572779"/>
              <a:gd name="connsiteY114" fmla="*/ 132124 h 606580"/>
              <a:gd name="connsiteX115" fmla="*/ 51148 w 572779"/>
              <a:gd name="connsiteY115" fmla="*/ 82960 h 606580"/>
              <a:gd name="connsiteX116" fmla="*/ 49006 w 572779"/>
              <a:gd name="connsiteY116" fmla="*/ 66322 h 606580"/>
              <a:gd name="connsiteX117" fmla="*/ 114639 w 572779"/>
              <a:gd name="connsiteY117" fmla="*/ 751 h 606580"/>
              <a:gd name="connsiteX118" fmla="*/ 457410 w 572779"/>
              <a:gd name="connsiteY118" fmla="*/ 423 h 606580"/>
              <a:gd name="connsiteX119" fmla="*/ 391355 w 572779"/>
              <a:gd name="connsiteY119" fmla="*/ 66356 h 606580"/>
              <a:gd name="connsiteX120" fmla="*/ 393497 w 572779"/>
              <a:gd name="connsiteY120" fmla="*/ 83056 h 606580"/>
              <a:gd name="connsiteX121" fmla="*/ 457468 w 572779"/>
              <a:gd name="connsiteY121" fmla="*/ 132521 h 606580"/>
              <a:gd name="connsiteX122" fmla="*/ 457815 w 572779"/>
              <a:gd name="connsiteY122" fmla="*/ 132521 h 606580"/>
              <a:gd name="connsiteX123" fmla="*/ 458104 w 572779"/>
              <a:gd name="connsiteY123" fmla="*/ 132521 h 606580"/>
              <a:gd name="connsiteX124" fmla="*/ 524159 w 572779"/>
              <a:gd name="connsiteY124" fmla="*/ 66587 h 606580"/>
              <a:gd name="connsiteX125" fmla="*/ 522017 w 572779"/>
              <a:gd name="connsiteY125" fmla="*/ 49887 h 606580"/>
              <a:gd name="connsiteX126" fmla="*/ 458046 w 572779"/>
              <a:gd name="connsiteY126" fmla="*/ 423 h 606580"/>
              <a:gd name="connsiteX127" fmla="*/ 457699 w 572779"/>
              <a:gd name="connsiteY127" fmla="*/ 423 h 606580"/>
              <a:gd name="connsiteX128" fmla="*/ 114646 w 572779"/>
              <a:gd name="connsiteY128" fmla="*/ 423 h 606580"/>
              <a:gd name="connsiteX129" fmla="*/ 48620 w 572779"/>
              <a:gd name="connsiteY129" fmla="*/ 66356 h 606580"/>
              <a:gd name="connsiteX130" fmla="*/ 50761 w 572779"/>
              <a:gd name="connsiteY130" fmla="*/ 83056 h 606580"/>
              <a:gd name="connsiteX131" fmla="*/ 114762 w 572779"/>
              <a:gd name="connsiteY131" fmla="*/ 132521 h 606580"/>
              <a:gd name="connsiteX132" fmla="*/ 115051 w 572779"/>
              <a:gd name="connsiteY132" fmla="*/ 132521 h 606580"/>
              <a:gd name="connsiteX133" fmla="*/ 115340 w 572779"/>
              <a:gd name="connsiteY133" fmla="*/ 132521 h 606580"/>
              <a:gd name="connsiteX134" fmla="*/ 181424 w 572779"/>
              <a:gd name="connsiteY134" fmla="*/ 66587 h 606580"/>
              <a:gd name="connsiteX135" fmla="*/ 179225 w 572779"/>
              <a:gd name="connsiteY135" fmla="*/ 49887 h 606580"/>
              <a:gd name="connsiteX136" fmla="*/ 115282 w 572779"/>
              <a:gd name="connsiteY136" fmla="*/ 423 h 606580"/>
              <a:gd name="connsiteX137" fmla="*/ 114993 w 572779"/>
              <a:gd name="connsiteY137" fmla="*/ 423 h 606580"/>
              <a:gd name="connsiteX138" fmla="*/ 286036 w 572779"/>
              <a:gd name="connsiteY138" fmla="*/ 397 h 606580"/>
              <a:gd name="connsiteX139" fmla="*/ 219952 w 572779"/>
              <a:gd name="connsiteY139" fmla="*/ 66286 h 606580"/>
              <a:gd name="connsiteX140" fmla="*/ 222151 w 572779"/>
              <a:gd name="connsiteY140" fmla="*/ 82990 h 606580"/>
              <a:gd name="connsiteX141" fmla="*/ 286094 w 572779"/>
              <a:gd name="connsiteY141" fmla="*/ 132522 h 606580"/>
              <a:gd name="connsiteX142" fmla="*/ 286383 w 572779"/>
              <a:gd name="connsiteY142" fmla="*/ 132522 h 606580"/>
              <a:gd name="connsiteX143" fmla="*/ 286730 w 572779"/>
              <a:gd name="connsiteY143" fmla="*/ 132522 h 606580"/>
              <a:gd name="connsiteX144" fmla="*/ 352756 w 572779"/>
              <a:gd name="connsiteY144" fmla="*/ 66575 h 606580"/>
              <a:gd name="connsiteX145" fmla="*/ 350615 w 572779"/>
              <a:gd name="connsiteY145" fmla="*/ 49872 h 606580"/>
              <a:gd name="connsiteX146" fmla="*/ 286614 w 572779"/>
              <a:gd name="connsiteY146" fmla="*/ 397 h 606580"/>
              <a:gd name="connsiteX147" fmla="*/ 286325 w 572779"/>
              <a:gd name="connsiteY147" fmla="*/ 397 h 606580"/>
              <a:gd name="connsiteX148" fmla="*/ 457411 w 572779"/>
              <a:gd name="connsiteY148" fmla="*/ 0 h 606580"/>
              <a:gd name="connsiteX149" fmla="*/ 458047 w 572779"/>
              <a:gd name="connsiteY149" fmla="*/ 0 h 606580"/>
              <a:gd name="connsiteX150" fmla="*/ 522315 w 572779"/>
              <a:gd name="connsiteY150" fmla="*/ 49741 h 606580"/>
              <a:gd name="connsiteX151" fmla="*/ 524513 w 572779"/>
              <a:gd name="connsiteY151" fmla="*/ 66553 h 606580"/>
              <a:gd name="connsiteX152" fmla="*/ 458105 w 572779"/>
              <a:gd name="connsiteY152" fmla="*/ 132875 h 606580"/>
              <a:gd name="connsiteX153" fmla="*/ 457469 w 572779"/>
              <a:gd name="connsiteY153" fmla="*/ 132875 h 606580"/>
              <a:gd name="connsiteX154" fmla="*/ 393201 w 572779"/>
              <a:gd name="connsiteY154" fmla="*/ 83133 h 606580"/>
              <a:gd name="connsiteX155" fmla="*/ 391003 w 572779"/>
              <a:gd name="connsiteY155" fmla="*/ 66322 h 606580"/>
              <a:gd name="connsiteX156" fmla="*/ 457411 w 572779"/>
              <a:gd name="connsiteY156" fmla="*/ 0 h 606580"/>
              <a:gd name="connsiteX157" fmla="*/ 285868 w 572779"/>
              <a:gd name="connsiteY157" fmla="*/ 0 h 606580"/>
              <a:gd name="connsiteX158" fmla="*/ 286621 w 572779"/>
              <a:gd name="connsiteY158" fmla="*/ 0 h 606580"/>
              <a:gd name="connsiteX159" fmla="*/ 350980 w 572779"/>
              <a:gd name="connsiteY159" fmla="*/ 49741 h 606580"/>
              <a:gd name="connsiteX160" fmla="*/ 353179 w 572779"/>
              <a:gd name="connsiteY160" fmla="*/ 66553 h 606580"/>
              <a:gd name="connsiteX161" fmla="*/ 286736 w 572779"/>
              <a:gd name="connsiteY161" fmla="*/ 132875 h 606580"/>
              <a:gd name="connsiteX162" fmla="*/ 286100 w 572779"/>
              <a:gd name="connsiteY162" fmla="*/ 132875 h 606580"/>
              <a:gd name="connsiteX163" fmla="*/ 221740 w 572779"/>
              <a:gd name="connsiteY163" fmla="*/ 83076 h 606580"/>
              <a:gd name="connsiteX164" fmla="*/ 219599 w 572779"/>
              <a:gd name="connsiteY164" fmla="*/ 66264 h 606580"/>
              <a:gd name="connsiteX165" fmla="*/ 285868 w 572779"/>
              <a:gd name="connsiteY165" fmla="*/ 0 h 606580"/>
              <a:gd name="connsiteX166" fmla="*/ 114639 w 572779"/>
              <a:gd name="connsiteY166" fmla="*/ 0 h 606580"/>
              <a:gd name="connsiteX167" fmla="*/ 115275 w 572779"/>
              <a:gd name="connsiteY167" fmla="*/ 0 h 606580"/>
              <a:gd name="connsiteX168" fmla="*/ 179635 w 572779"/>
              <a:gd name="connsiteY168" fmla="*/ 49741 h 606580"/>
              <a:gd name="connsiteX169" fmla="*/ 181776 w 572779"/>
              <a:gd name="connsiteY169" fmla="*/ 66553 h 606580"/>
              <a:gd name="connsiteX170" fmla="*/ 115333 w 572779"/>
              <a:gd name="connsiteY170" fmla="*/ 132875 h 606580"/>
              <a:gd name="connsiteX171" fmla="*/ 114754 w 572779"/>
              <a:gd name="connsiteY171" fmla="*/ 132875 h 606580"/>
              <a:gd name="connsiteX172" fmla="*/ 50395 w 572779"/>
              <a:gd name="connsiteY172" fmla="*/ 83133 h 606580"/>
              <a:gd name="connsiteX173" fmla="*/ 48196 w 572779"/>
              <a:gd name="connsiteY173" fmla="*/ 66322 h 606580"/>
              <a:gd name="connsiteX174" fmla="*/ 114639 w 572779"/>
              <a:gd name="connsiteY17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572779" h="606580">
                <a:moveTo>
                  <a:pt x="435703" y="160183"/>
                </a:moveTo>
                <a:lnTo>
                  <a:pt x="479697" y="160183"/>
                </a:lnTo>
                <a:cubicBezTo>
                  <a:pt x="479639" y="160241"/>
                  <a:pt x="479639" y="160414"/>
                  <a:pt x="479581" y="160472"/>
                </a:cubicBezTo>
                <a:lnTo>
                  <a:pt x="479812" y="160472"/>
                </a:lnTo>
                <a:cubicBezTo>
                  <a:pt x="479407" y="161281"/>
                  <a:pt x="478713" y="162726"/>
                  <a:pt x="478713" y="162726"/>
                </a:cubicBezTo>
                <a:cubicBezTo>
                  <a:pt x="474834" y="170989"/>
                  <a:pt x="471245" y="178848"/>
                  <a:pt x="469682" y="187227"/>
                </a:cubicBezTo>
                <a:lnTo>
                  <a:pt x="474776" y="242470"/>
                </a:lnTo>
                <a:lnTo>
                  <a:pt x="494284" y="242470"/>
                </a:lnTo>
                <a:lnTo>
                  <a:pt x="510840" y="160183"/>
                </a:lnTo>
                <a:lnTo>
                  <a:pt x="527338" y="160183"/>
                </a:lnTo>
                <a:cubicBezTo>
                  <a:pt x="552345" y="160183"/>
                  <a:pt x="572663" y="180466"/>
                  <a:pt x="572779" y="205430"/>
                </a:cubicBezTo>
                <a:lnTo>
                  <a:pt x="572779" y="337413"/>
                </a:lnTo>
                <a:cubicBezTo>
                  <a:pt x="572779" y="362434"/>
                  <a:pt x="552519" y="382717"/>
                  <a:pt x="527396" y="382717"/>
                </a:cubicBezTo>
                <a:lnTo>
                  <a:pt x="521607" y="382717"/>
                </a:lnTo>
                <a:lnTo>
                  <a:pt x="521607" y="574624"/>
                </a:lnTo>
                <a:cubicBezTo>
                  <a:pt x="521607" y="592249"/>
                  <a:pt x="507251" y="606580"/>
                  <a:pt x="489595" y="606580"/>
                </a:cubicBezTo>
                <a:cubicBezTo>
                  <a:pt x="473155" y="606580"/>
                  <a:pt x="459552" y="594098"/>
                  <a:pt x="457815" y="578149"/>
                </a:cubicBezTo>
                <a:cubicBezTo>
                  <a:pt x="456021" y="594214"/>
                  <a:pt x="442417" y="606580"/>
                  <a:pt x="425978" y="606580"/>
                </a:cubicBezTo>
                <a:cubicBezTo>
                  <a:pt x="408322" y="606580"/>
                  <a:pt x="393966" y="592249"/>
                  <a:pt x="393966" y="574624"/>
                </a:cubicBezTo>
                <a:lnTo>
                  <a:pt x="393966" y="392541"/>
                </a:lnTo>
                <a:cubicBezTo>
                  <a:pt x="411506" y="380521"/>
                  <a:pt x="422967" y="360354"/>
                  <a:pt x="422967" y="337528"/>
                </a:cubicBezTo>
                <a:lnTo>
                  <a:pt x="422967" y="242528"/>
                </a:lnTo>
                <a:lnTo>
                  <a:pt x="440739" y="242528"/>
                </a:lnTo>
                <a:lnTo>
                  <a:pt x="445833" y="186996"/>
                </a:lnTo>
                <a:cubicBezTo>
                  <a:pt x="445659" y="186013"/>
                  <a:pt x="445428" y="184973"/>
                  <a:pt x="445196" y="183991"/>
                </a:cubicBezTo>
                <a:cubicBezTo>
                  <a:pt x="443459" y="176768"/>
                  <a:pt x="440276" y="169891"/>
                  <a:pt x="436860" y="162726"/>
                </a:cubicBezTo>
                <a:cubicBezTo>
                  <a:pt x="436860" y="162726"/>
                  <a:pt x="436166" y="161281"/>
                  <a:pt x="435818" y="160472"/>
                </a:cubicBezTo>
                <a:lnTo>
                  <a:pt x="435876" y="160472"/>
                </a:lnTo>
                <a:cubicBezTo>
                  <a:pt x="435818" y="160356"/>
                  <a:pt x="435818" y="160241"/>
                  <a:pt x="435703" y="160183"/>
                </a:cubicBezTo>
                <a:close/>
                <a:moveTo>
                  <a:pt x="264349" y="160183"/>
                </a:moveTo>
                <a:lnTo>
                  <a:pt x="308327" y="160183"/>
                </a:lnTo>
                <a:cubicBezTo>
                  <a:pt x="308269" y="160241"/>
                  <a:pt x="308269" y="160414"/>
                  <a:pt x="308154" y="160472"/>
                </a:cubicBezTo>
                <a:lnTo>
                  <a:pt x="308385" y="160472"/>
                </a:lnTo>
                <a:cubicBezTo>
                  <a:pt x="308038" y="161281"/>
                  <a:pt x="307344" y="162726"/>
                  <a:pt x="307344" y="162726"/>
                </a:cubicBezTo>
                <a:cubicBezTo>
                  <a:pt x="303467" y="170989"/>
                  <a:pt x="299821" y="178848"/>
                  <a:pt x="298316" y="187227"/>
                </a:cubicBezTo>
                <a:lnTo>
                  <a:pt x="303409" y="242470"/>
                </a:lnTo>
                <a:lnTo>
                  <a:pt x="322910" y="242470"/>
                </a:lnTo>
                <a:lnTo>
                  <a:pt x="339401" y="160183"/>
                </a:lnTo>
                <a:lnTo>
                  <a:pt x="355951" y="160183"/>
                </a:lnTo>
                <a:cubicBezTo>
                  <a:pt x="380949" y="160183"/>
                  <a:pt x="401202" y="180466"/>
                  <a:pt x="401376" y="205430"/>
                </a:cubicBezTo>
                <a:lnTo>
                  <a:pt x="401376" y="337413"/>
                </a:lnTo>
                <a:cubicBezTo>
                  <a:pt x="401376" y="362434"/>
                  <a:pt x="381065" y="382717"/>
                  <a:pt x="356009" y="382717"/>
                </a:cubicBezTo>
                <a:lnTo>
                  <a:pt x="350222" y="382717"/>
                </a:lnTo>
                <a:lnTo>
                  <a:pt x="350222" y="574624"/>
                </a:lnTo>
                <a:cubicBezTo>
                  <a:pt x="350222" y="592249"/>
                  <a:pt x="335872" y="606580"/>
                  <a:pt x="318222" y="606580"/>
                </a:cubicBezTo>
                <a:cubicBezTo>
                  <a:pt x="301788" y="606580"/>
                  <a:pt x="288190" y="594098"/>
                  <a:pt x="286396" y="578149"/>
                </a:cubicBezTo>
                <a:cubicBezTo>
                  <a:pt x="284660" y="594214"/>
                  <a:pt x="271062" y="606580"/>
                  <a:pt x="254628" y="606580"/>
                </a:cubicBezTo>
                <a:cubicBezTo>
                  <a:pt x="236978" y="606580"/>
                  <a:pt x="222628" y="592249"/>
                  <a:pt x="222628" y="574624"/>
                </a:cubicBezTo>
                <a:lnTo>
                  <a:pt x="222628" y="382833"/>
                </a:lnTo>
                <a:lnTo>
                  <a:pt x="216841" y="382833"/>
                </a:lnTo>
                <a:cubicBezTo>
                  <a:pt x="191727" y="382833"/>
                  <a:pt x="171474" y="362608"/>
                  <a:pt x="171474" y="337528"/>
                </a:cubicBezTo>
                <a:lnTo>
                  <a:pt x="171474" y="205545"/>
                </a:lnTo>
                <a:cubicBezTo>
                  <a:pt x="171474" y="180524"/>
                  <a:pt x="191727" y="160241"/>
                  <a:pt x="216841" y="160241"/>
                </a:cubicBezTo>
                <a:lnTo>
                  <a:pt x="233333" y="160241"/>
                </a:lnTo>
                <a:lnTo>
                  <a:pt x="249825" y="242528"/>
                </a:lnTo>
                <a:lnTo>
                  <a:pt x="269383" y="242528"/>
                </a:lnTo>
                <a:lnTo>
                  <a:pt x="274476" y="186996"/>
                </a:lnTo>
                <a:cubicBezTo>
                  <a:pt x="274302" y="186013"/>
                  <a:pt x="274071" y="184973"/>
                  <a:pt x="273839" y="183991"/>
                </a:cubicBezTo>
                <a:cubicBezTo>
                  <a:pt x="272045" y="176768"/>
                  <a:pt x="268921" y="169891"/>
                  <a:pt x="265506" y="162726"/>
                </a:cubicBezTo>
                <a:cubicBezTo>
                  <a:pt x="265506" y="162726"/>
                  <a:pt x="264812" y="161281"/>
                  <a:pt x="264407" y="160472"/>
                </a:cubicBezTo>
                <a:lnTo>
                  <a:pt x="264523" y="160472"/>
                </a:lnTo>
                <a:cubicBezTo>
                  <a:pt x="264407" y="160356"/>
                  <a:pt x="264407" y="160241"/>
                  <a:pt x="264349" y="160183"/>
                </a:cubicBezTo>
                <a:close/>
                <a:moveTo>
                  <a:pt x="92987" y="160183"/>
                </a:moveTo>
                <a:lnTo>
                  <a:pt x="136964" y="160183"/>
                </a:lnTo>
                <a:cubicBezTo>
                  <a:pt x="136848" y="160241"/>
                  <a:pt x="136848" y="160414"/>
                  <a:pt x="136791" y="160472"/>
                </a:cubicBezTo>
                <a:lnTo>
                  <a:pt x="137022" y="160472"/>
                </a:lnTo>
                <a:cubicBezTo>
                  <a:pt x="136617" y="161281"/>
                  <a:pt x="135923" y="162726"/>
                  <a:pt x="135923" y="162726"/>
                </a:cubicBezTo>
                <a:cubicBezTo>
                  <a:pt x="132104" y="170989"/>
                  <a:pt x="128458" y="178848"/>
                  <a:pt x="126896" y="187227"/>
                </a:cubicBezTo>
                <a:lnTo>
                  <a:pt x="131988" y="242470"/>
                </a:lnTo>
                <a:lnTo>
                  <a:pt x="149752" y="242470"/>
                </a:lnTo>
                <a:lnTo>
                  <a:pt x="149752" y="337471"/>
                </a:lnTo>
                <a:cubicBezTo>
                  <a:pt x="149752" y="360296"/>
                  <a:pt x="161267" y="380406"/>
                  <a:pt x="178742" y="392483"/>
                </a:cubicBezTo>
                <a:lnTo>
                  <a:pt x="178742" y="574624"/>
                </a:lnTo>
                <a:cubicBezTo>
                  <a:pt x="178742" y="592249"/>
                  <a:pt x="164392" y="606580"/>
                  <a:pt x="146743" y="606580"/>
                </a:cubicBezTo>
                <a:cubicBezTo>
                  <a:pt x="130310" y="606580"/>
                  <a:pt x="116712" y="594098"/>
                  <a:pt x="114976" y="578149"/>
                </a:cubicBezTo>
                <a:cubicBezTo>
                  <a:pt x="113182" y="594214"/>
                  <a:pt x="99584" y="606580"/>
                  <a:pt x="83151" y="606580"/>
                </a:cubicBezTo>
                <a:cubicBezTo>
                  <a:pt x="65502" y="606580"/>
                  <a:pt x="51152" y="592249"/>
                  <a:pt x="51152" y="574624"/>
                </a:cubicBezTo>
                <a:lnTo>
                  <a:pt x="51152" y="382833"/>
                </a:lnTo>
                <a:lnTo>
                  <a:pt x="45365" y="382833"/>
                </a:lnTo>
                <a:cubicBezTo>
                  <a:pt x="20310" y="382833"/>
                  <a:pt x="0" y="362608"/>
                  <a:pt x="0" y="337528"/>
                </a:cubicBezTo>
                <a:lnTo>
                  <a:pt x="0" y="205545"/>
                </a:lnTo>
                <a:cubicBezTo>
                  <a:pt x="0" y="180524"/>
                  <a:pt x="20310" y="160241"/>
                  <a:pt x="45365" y="160241"/>
                </a:cubicBezTo>
                <a:lnTo>
                  <a:pt x="61972" y="160241"/>
                </a:lnTo>
                <a:lnTo>
                  <a:pt x="78464" y="242528"/>
                </a:lnTo>
                <a:lnTo>
                  <a:pt x="97964" y="242528"/>
                </a:lnTo>
                <a:lnTo>
                  <a:pt x="103056" y="186996"/>
                </a:lnTo>
                <a:cubicBezTo>
                  <a:pt x="102940" y="186013"/>
                  <a:pt x="102709" y="184973"/>
                  <a:pt x="102477" y="183991"/>
                </a:cubicBezTo>
                <a:cubicBezTo>
                  <a:pt x="100683" y="176768"/>
                  <a:pt x="97501" y="169891"/>
                  <a:pt x="94145" y="162726"/>
                </a:cubicBezTo>
                <a:cubicBezTo>
                  <a:pt x="94145" y="162726"/>
                  <a:pt x="93450" y="161281"/>
                  <a:pt x="93045" y="160472"/>
                </a:cubicBezTo>
                <a:lnTo>
                  <a:pt x="93103" y="160472"/>
                </a:lnTo>
                <a:cubicBezTo>
                  <a:pt x="93045" y="160356"/>
                  <a:pt x="93045" y="160241"/>
                  <a:pt x="92987" y="160183"/>
                </a:cubicBezTo>
                <a:close/>
                <a:moveTo>
                  <a:pt x="457411" y="751"/>
                </a:moveTo>
                <a:lnTo>
                  <a:pt x="458047" y="751"/>
                </a:lnTo>
                <a:cubicBezTo>
                  <a:pt x="488012" y="751"/>
                  <a:pt x="514158" y="20971"/>
                  <a:pt x="521621" y="49915"/>
                </a:cubicBezTo>
                <a:cubicBezTo>
                  <a:pt x="523009" y="55403"/>
                  <a:pt x="523761" y="61007"/>
                  <a:pt x="523761" y="66553"/>
                </a:cubicBezTo>
                <a:cubicBezTo>
                  <a:pt x="523761" y="102718"/>
                  <a:pt x="494317" y="132124"/>
                  <a:pt x="458105" y="132124"/>
                </a:cubicBezTo>
                <a:lnTo>
                  <a:pt x="457469" y="132124"/>
                </a:lnTo>
                <a:cubicBezTo>
                  <a:pt x="427504" y="132124"/>
                  <a:pt x="401358" y="111904"/>
                  <a:pt x="393895" y="82960"/>
                </a:cubicBezTo>
                <a:cubicBezTo>
                  <a:pt x="392507" y="77472"/>
                  <a:pt x="391755" y="71868"/>
                  <a:pt x="391755" y="66322"/>
                </a:cubicBezTo>
                <a:cubicBezTo>
                  <a:pt x="391755" y="30157"/>
                  <a:pt x="421199" y="751"/>
                  <a:pt x="457411" y="751"/>
                </a:cubicBezTo>
                <a:close/>
                <a:moveTo>
                  <a:pt x="285868" y="751"/>
                </a:moveTo>
                <a:lnTo>
                  <a:pt x="286621" y="751"/>
                </a:lnTo>
                <a:cubicBezTo>
                  <a:pt x="316601" y="751"/>
                  <a:pt x="342761" y="20971"/>
                  <a:pt x="350227" y="49915"/>
                </a:cubicBezTo>
                <a:cubicBezTo>
                  <a:pt x="351674" y="55403"/>
                  <a:pt x="352369" y="61007"/>
                  <a:pt x="352369" y="66553"/>
                </a:cubicBezTo>
                <a:cubicBezTo>
                  <a:pt x="352369" y="102718"/>
                  <a:pt x="322909" y="132124"/>
                  <a:pt x="286736" y="132124"/>
                </a:cubicBezTo>
                <a:lnTo>
                  <a:pt x="286100" y="132124"/>
                </a:lnTo>
                <a:cubicBezTo>
                  <a:pt x="256119" y="132124"/>
                  <a:pt x="229959" y="111846"/>
                  <a:pt x="222493" y="82845"/>
                </a:cubicBezTo>
                <a:cubicBezTo>
                  <a:pt x="221046" y="77414"/>
                  <a:pt x="220351" y="71810"/>
                  <a:pt x="220351" y="66264"/>
                </a:cubicBezTo>
                <a:cubicBezTo>
                  <a:pt x="220351" y="30157"/>
                  <a:pt x="249753" y="751"/>
                  <a:pt x="285868" y="751"/>
                </a:cubicBezTo>
                <a:close/>
                <a:moveTo>
                  <a:pt x="114639" y="751"/>
                </a:moveTo>
                <a:lnTo>
                  <a:pt x="115275" y="751"/>
                </a:lnTo>
                <a:cubicBezTo>
                  <a:pt x="145256" y="751"/>
                  <a:pt x="171416" y="20971"/>
                  <a:pt x="178882" y="49915"/>
                </a:cubicBezTo>
                <a:cubicBezTo>
                  <a:pt x="180329" y="55403"/>
                  <a:pt x="181024" y="61007"/>
                  <a:pt x="181024" y="66553"/>
                </a:cubicBezTo>
                <a:cubicBezTo>
                  <a:pt x="181024" y="102718"/>
                  <a:pt x="151564" y="132124"/>
                  <a:pt x="115333" y="132124"/>
                </a:cubicBezTo>
                <a:lnTo>
                  <a:pt x="114754" y="132124"/>
                </a:lnTo>
                <a:cubicBezTo>
                  <a:pt x="84774" y="132124"/>
                  <a:pt x="58614" y="111904"/>
                  <a:pt x="51148" y="82960"/>
                </a:cubicBezTo>
                <a:cubicBezTo>
                  <a:pt x="49701" y="77472"/>
                  <a:pt x="49006" y="71868"/>
                  <a:pt x="49006" y="66322"/>
                </a:cubicBezTo>
                <a:cubicBezTo>
                  <a:pt x="49006" y="30157"/>
                  <a:pt x="78466" y="751"/>
                  <a:pt x="114639" y="751"/>
                </a:cubicBezTo>
                <a:close/>
                <a:moveTo>
                  <a:pt x="457410" y="423"/>
                </a:moveTo>
                <a:cubicBezTo>
                  <a:pt x="420880" y="423"/>
                  <a:pt x="391355" y="29894"/>
                  <a:pt x="391355" y="66356"/>
                </a:cubicBezTo>
                <a:cubicBezTo>
                  <a:pt x="391355" y="72135"/>
                  <a:pt x="392108" y="77740"/>
                  <a:pt x="393497" y="83056"/>
                </a:cubicBezTo>
                <a:cubicBezTo>
                  <a:pt x="400849" y="111487"/>
                  <a:pt x="426669" y="132521"/>
                  <a:pt x="457468" y="132521"/>
                </a:cubicBezTo>
                <a:lnTo>
                  <a:pt x="457815" y="132521"/>
                </a:lnTo>
                <a:lnTo>
                  <a:pt x="458104" y="132521"/>
                </a:lnTo>
                <a:cubicBezTo>
                  <a:pt x="494634" y="132521"/>
                  <a:pt x="524159" y="103050"/>
                  <a:pt x="524159" y="66587"/>
                </a:cubicBezTo>
                <a:cubicBezTo>
                  <a:pt x="524159" y="60809"/>
                  <a:pt x="523406" y="55204"/>
                  <a:pt x="522017" y="49887"/>
                </a:cubicBezTo>
                <a:cubicBezTo>
                  <a:pt x="514665" y="21457"/>
                  <a:pt x="488845" y="423"/>
                  <a:pt x="458046" y="423"/>
                </a:cubicBezTo>
                <a:lnTo>
                  <a:pt x="457699" y="423"/>
                </a:lnTo>
                <a:close/>
                <a:moveTo>
                  <a:pt x="114646" y="423"/>
                </a:moveTo>
                <a:cubicBezTo>
                  <a:pt x="78190" y="423"/>
                  <a:pt x="48620" y="29894"/>
                  <a:pt x="48620" y="66356"/>
                </a:cubicBezTo>
                <a:cubicBezTo>
                  <a:pt x="48620" y="72135"/>
                  <a:pt x="49372" y="77740"/>
                  <a:pt x="50761" y="83056"/>
                </a:cubicBezTo>
                <a:cubicBezTo>
                  <a:pt x="58110" y="111487"/>
                  <a:pt x="83977" y="132521"/>
                  <a:pt x="114762" y="132521"/>
                </a:cubicBezTo>
                <a:lnTo>
                  <a:pt x="115051" y="132521"/>
                </a:lnTo>
                <a:lnTo>
                  <a:pt x="115340" y="132521"/>
                </a:lnTo>
                <a:cubicBezTo>
                  <a:pt x="151854" y="132521"/>
                  <a:pt x="181424" y="103050"/>
                  <a:pt x="181424" y="66587"/>
                </a:cubicBezTo>
                <a:cubicBezTo>
                  <a:pt x="181424" y="60809"/>
                  <a:pt x="180614" y="55204"/>
                  <a:pt x="179225" y="49887"/>
                </a:cubicBezTo>
                <a:cubicBezTo>
                  <a:pt x="171934" y="21457"/>
                  <a:pt x="146067" y="423"/>
                  <a:pt x="115282" y="423"/>
                </a:cubicBezTo>
                <a:lnTo>
                  <a:pt x="114993" y="423"/>
                </a:lnTo>
                <a:close/>
                <a:moveTo>
                  <a:pt x="286036" y="397"/>
                </a:moveTo>
                <a:cubicBezTo>
                  <a:pt x="249522" y="282"/>
                  <a:pt x="219952" y="29874"/>
                  <a:pt x="219952" y="66286"/>
                </a:cubicBezTo>
                <a:cubicBezTo>
                  <a:pt x="219952" y="72066"/>
                  <a:pt x="220762" y="77672"/>
                  <a:pt x="222151" y="82990"/>
                </a:cubicBezTo>
                <a:cubicBezTo>
                  <a:pt x="229442" y="111484"/>
                  <a:pt x="255309" y="132522"/>
                  <a:pt x="286094" y="132522"/>
                </a:cubicBezTo>
                <a:lnTo>
                  <a:pt x="286383" y="132522"/>
                </a:lnTo>
                <a:lnTo>
                  <a:pt x="286730" y="132522"/>
                </a:lnTo>
                <a:cubicBezTo>
                  <a:pt x="323186" y="132522"/>
                  <a:pt x="352756" y="103045"/>
                  <a:pt x="352756" y="66575"/>
                </a:cubicBezTo>
                <a:cubicBezTo>
                  <a:pt x="352756" y="60796"/>
                  <a:pt x="352004" y="55189"/>
                  <a:pt x="350615" y="49872"/>
                </a:cubicBezTo>
                <a:cubicBezTo>
                  <a:pt x="343266" y="21436"/>
                  <a:pt x="317399" y="397"/>
                  <a:pt x="286614" y="397"/>
                </a:cubicBezTo>
                <a:lnTo>
                  <a:pt x="286325" y="397"/>
                </a:lnTo>
                <a:close/>
                <a:moveTo>
                  <a:pt x="457411" y="0"/>
                </a:moveTo>
                <a:lnTo>
                  <a:pt x="458047" y="0"/>
                </a:lnTo>
                <a:cubicBezTo>
                  <a:pt x="488359" y="0"/>
                  <a:pt x="514795" y="20451"/>
                  <a:pt x="522315" y="49741"/>
                </a:cubicBezTo>
                <a:cubicBezTo>
                  <a:pt x="523761" y="55230"/>
                  <a:pt x="524513" y="60891"/>
                  <a:pt x="524513" y="66553"/>
                </a:cubicBezTo>
                <a:cubicBezTo>
                  <a:pt x="524513" y="103122"/>
                  <a:pt x="494722" y="132875"/>
                  <a:pt x="458105" y="132875"/>
                </a:cubicBezTo>
                <a:lnTo>
                  <a:pt x="457469" y="132875"/>
                </a:lnTo>
                <a:cubicBezTo>
                  <a:pt x="427157" y="132875"/>
                  <a:pt x="400721" y="112424"/>
                  <a:pt x="393201" y="83133"/>
                </a:cubicBezTo>
                <a:cubicBezTo>
                  <a:pt x="391755" y="77645"/>
                  <a:pt x="391003" y="71983"/>
                  <a:pt x="391003" y="66322"/>
                </a:cubicBezTo>
                <a:cubicBezTo>
                  <a:pt x="391003" y="29752"/>
                  <a:pt x="420794" y="0"/>
                  <a:pt x="457411" y="0"/>
                </a:cubicBezTo>
                <a:close/>
                <a:moveTo>
                  <a:pt x="285868" y="0"/>
                </a:moveTo>
                <a:lnTo>
                  <a:pt x="286621" y="0"/>
                </a:lnTo>
                <a:cubicBezTo>
                  <a:pt x="316948" y="0"/>
                  <a:pt x="343456" y="20451"/>
                  <a:pt x="350980" y="49741"/>
                </a:cubicBezTo>
                <a:cubicBezTo>
                  <a:pt x="352427" y="55287"/>
                  <a:pt x="353179" y="60891"/>
                  <a:pt x="353179" y="66553"/>
                </a:cubicBezTo>
                <a:cubicBezTo>
                  <a:pt x="353179" y="103122"/>
                  <a:pt x="323372" y="132875"/>
                  <a:pt x="286736" y="132875"/>
                </a:cubicBezTo>
                <a:lnTo>
                  <a:pt x="286100" y="132875"/>
                </a:lnTo>
                <a:cubicBezTo>
                  <a:pt x="255772" y="132875"/>
                  <a:pt x="229322" y="112366"/>
                  <a:pt x="221740" y="83076"/>
                </a:cubicBezTo>
                <a:cubicBezTo>
                  <a:pt x="220294" y="77530"/>
                  <a:pt x="219599" y="71868"/>
                  <a:pt x="219599" y="66264"/>
                </a:cubicBezTo>
                <a:cubicBezTo>
                  <a:pt x="219599" y="29695"/>
                  <a:pt x="249348" y="0"/>
                  <a:pt x="285868" y="0"/>
                </a:cubicBezTo>
                <a:close/>
                <a:moveTo>
                  <a:pt x="114639" y="0"/>
                </a:moveTo>
                <a:lnTo>
                  <a:pt x="115275" y="0"/>
                </a:lnTo>
                <a:cubicBezTo>
                  <a:pt x="145603" y="0"/>
                  <a:pt x="172053" y="20451"/>
                  <a:pt x="179635" y="49741"/>
                </a:cubicBezTo>
                <a:cubicBezTo>
                  <a:pt x="181081" y="55230"/>
                  <a:pt x="181776" y="60891"/>
                  <a:pt x="181776" y="66553"/>
                </a:cubicBezTo>
                <a:cubicBezTo>
                  <a:pt x="181776" y="103122"/>
                  <a:pt x="151969" y="132875"/>
                  <a:pt x="115333" y="132875"/>
                </a:cubicBezTo>
                <a:lnTo>
                  <a:pt x="114754" y="132875"/>
                </a:lnTo>
                <a:cubicBezTo>
                  <a:pt x="84427" y="132875"/>
                  <a:pt x="57919" y="112424"/>
                  <a:pt x="50395" y="83133"/>
                </a:cubicBezTo>
                <a:cubicBezTo>
                  <a:pt x="48948" y="77645"/>
                  <a:pt x="48196" y="71983"/>
                  <a:pt x="48196" y="66322"/>
                </a:cubicBezTo>
                <a:cubicBezTo>
                  <a:pt x="48196" y="29752"/>
                  <a:pt x="78003" y="0"/>
                  <a:pt x="114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262880" y="2792095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不用模型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63055" y="2792095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用模型</a:t>
            </a:r>
            <a:endParaRPr kumimoji="0" 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8935" y="400812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en-US" altLang="zh-CN" sz="1200" dirty="0" smtClean="0"/>
              <a:t>28%</a:t>
            </a:r>
            <a:endParaRPr lang="en-US" altLang="zh-CN" sz="12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6795770" y="400939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en-US" altLang="zh-CN" sz="1200" b="1" dirty="0" smtClean="0">
                <a:solidFill>
                  <a:srgbClr val="F05A23"/>
                </a:solidFill>
              </a:rPr>
              <a:t>50</a:t>
            </a:r>
            <a:r>
              <a:rPr lang="en-US" altLang="zh-CN" sz="1200" dirty="0" smtClean="0"/>
              <a:t>%</a:t>
            </a:r>
            <a:endParaRPr lang="en-US" altLang="zh-CN" sz="1200" dirty="0" smtClean="0"/>
          </a:p>
        </p:txBody>
      </p:sp>
      <p:grpSp>
        <p:nvGrpSpPr>
          <p:cNvPr id="13" name="组合 12"/>
          <p:cNvGrpSpPr/>
          <p:nvPr/>
        </p:nvGrpSpPr>
        <p:grpSpPr>
          <a:xfrm rot="0">
            <a:off x="7061835" y="4712970"/>
            <a:ext cx="263525" cy="263525"/>
            <a:chOff x="5083257" y="4014552"/>
            <a:chExt cx="263316" cy="263315"/>
          </a:xfrm>
        </p:grpSpPr>
        <p:sp>
          <p:nvSpPr>
            <p:cNvPr id="23" name="Freeform 339"/>
            <p:cNvSpPr/>
            <p:nvPr/>
          </p:nvSpPr>
          <p:spPr bwMode="auto">
            <a:xfrm>
              <a:off x="5083257" y="4089785"/>
              <a:ext cx="190869" cy="188082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340"/>
            <p:cNvSpPr/>
            <p:nvPr/>
          </p:nvSpPr>
          <p:spPr bwMode="auto">
            <a:xfrm>
              <a:off x="5116694" y="4014552"/>
              <a:ext cx="229879" cy="218733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5915025" y="4595495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模型更好</a:t>
            </a:r>
            <a:endParaRPr kumimoji="0" 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915025" y="5440680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全量上线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53230" y="201041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400" dirty="0" smtClean="0"/>
              <a:t>流量分流</a:t>
            </a:r>
            <a:endParaRPr lang="en-US" altLang="zh-CN" sz="1400" dirty="0" smtClean="0"/>
          </a:p>
        </p:txBody>
      </p:sp>
      <p:sp>
        <p:nvSpPr>
          <p:cNvPr id="34" name="文本框 33"/>
          <p:cNvSpPr txBox="1"/>
          <p:nvPr/>
        </p:nvSpPr>
        <p:spPr>
          <a:xfrm>
            <a:off x="4253230" y="2839720"/>
            <a:ext cx="666750" cy="4000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 algn="l">
              <a:buFont typeface="Arial" panose="020B0604020202090204" pitchFamily="34" charset="0"/>
              <a:buNone/>
            </a:pPr>
            <a:r>
              <a:rPr lang="en-US" altLang="zh-CN" sz="1400" dirty="0" smtClean="0"/>
              <a:t>AB</a:t>
            </a:r>
            <a:endParaRPr lang="en-US" altLang="zh-CN" sz="1400" dirty="0" smtClean="0"/>
          </a:p>
          <a:p>
            <a:pPr marL="106045" indent="0" algn="l">
              <a:buFont typeface="Arial" panose="020B0604020202090204" pitchFamily="34" charset="0"/>
              <a:buNone/>
            </a:pPr>
            <a:r>
              <a:rPr lang="zh-CN" altLang="en-US" sz="1400" dirty="0" smtClean="0"/>
              <a:t>方案</a:t>
            </a:r>
            <a:endParaRPr lang="zh-CN" altLang="en-US" sz="14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4253230" y="401955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400" dirty="0" smtClean="0"/>
              <a:t>效果</a:t>
            </a:r>
            <a:endParaRPr lang="zh-CN" altLang="en-US" sz="14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4253230" y="515239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400" dirty="0" smtClean="0"/>
              <a:t>决策</a:t>
            </a:r>
            <a:endParaRPr lang="zh-CN" altLang="en-US" sz="1400" dirty="0" smtClean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629150" y="2545080"/>
            <a:ext cx="0" cy="228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4629150" y="3457575"/>
            <a:ext cx="0" cy="36385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179060" y="2649855"/>
            <a:ext cx="2447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179060" y="3862705"/>
            <a:ext cx="2447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79060" y="4405630"/>
            <a:ext cx="2447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4352925" y="1678305"/>
            <a:ext cx="3486150" cy="463804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6269990" y="2859405"/>
            <a:ext cx="178435" cy="389890"/>
          </a:xfrm>
          <a:prstGeom prst="line">
            <a:avLst/>
          </a:prstGeom>
          <a:ln w="101600" cmpd="sng">
            <a:solidFill>
              <a:srgbClr val="F05A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6448425" y="2839720"/>
            <a:ext cx="153035" cy="374015"/>
          </a:xfrm>
          <a:prstGeom prst="line">
            <a:avLst/>
          </a:prstGeom>
          <a:ln w="101600" cmpd="sng">
            <a:solidFill>
              <a:srgbClr val="F05A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689090" y="3398520"/>
            <a:ext cx="861695" cy="24765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200" dirty="0" smtClean="0"/>
              <a:t>实验组</a:t>
            </a:r>
            <a:endParaRPr lang="zh-CN" altLang="en-US" sz="1200" dirty="0" smtClean="0"/>
          </a:p>
        </p:txBody>
      </p:sp>
      <p:sp>
        <p:nvSpPr>
          <p:cNvPr id="36" name="文本框 35"/>
          <p:cNvSpPr txBox="1"/>
          <p:nvPr/>
        </p:nvSpPr>
        <p:spPr>
          <a:xfrm>
            <a:off x="5313045" y="3398520"/>
            <a:ext cx="861695" cy="24765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200" dirty="0" smtClean="0"/>
              <a:t>对照组</a:t>
            </a:r>
            <a:endParaRPr lang="zh-CN" altLang="en-US" sz="1200" dirty="0" smtClean="0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4629150" y="4547235"/>
            <a:ext cx="0" cy="36385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5989955" cy="36449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None/>
            </a:pPr>
            <a:r>
              <a:rPr lang="en-US" altLang="zh-CN" dirty="0" smtClean="0"/>
              <a:t>AB</a:t>
            </a:r>
            <a:r>
              <a:rPr lang="zh-CN" altLang="en-US" dirty="0" smtClean="0"/>
              <a:t>实验的关键点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8055" y="1510030"/>
            <a:ext cx="5989955" cy="101536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正交（完全随机，相互独立）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只能有一个变量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有一个快速度量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效果的指标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8055" y="2572385"/>
            <a:ext cx="288544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None/>
            </a:pPr>
            <a:r>
              <a:rPr lang="zh-CN" sz="1800" dirty="0" smtClean="0"/>
              <a:t>下面这些满足</a:t>
            </a:r>
            <a:r>
              <a:rPr lang="en-US" altLang="zh-CN" sz="1800" dirty="0" smtClean="0"/>
              <a:t>AB</a:t>
            </a:r>
            <a:r>
              <a:rPr lang="zh-CN" altLang="en-US" sz="1800" dirty="0" smtClean="0"/>
              <a:t>实验吗</a:t>
            </a:r>
            <a:endParaRPr lang="zh-CN" altLang="en-US" sz="1800" dirty="0" smtClean="0"/>
          </a:p>
        </p:txBody>
      </p:sp>
      <p:grpSp>
        <p:nvGrpSpPr>
          <p:cNvPr id="15" name="组合 14"/>
          <p:cNvGrpSpPr/>
          <p:nvPr/>
        </p:nvGrpSpPr>
        <p:grpSpPr>
          <a:xfrm>
            <a:off x="4282440" y="2961005"/>
            <a:ext cx="2875280" cy="1715770"/>
            <a:chOff x="1689" y="5233"/>
            <a:chExt cx="4528" cy="2702"/>
          </a:xfrm>
        </p:grpSpPr>
        <p:sp>
          <p:nvSpPr>
            <p:cNvPr id="3" name="椭圆 2"/>
            <p:cNvSpPr/>
            <p:nvPr/>
          </p:nvSpPr>
          <p:spPr>
            <a:xfrm>
              <a:off x="2036" y="5425"/>
              <a:ext cx="1691" cy="1691"/>
            </a:xfrm>
            <a:prstGeom prst="ellipse">
              <a:avLst/>
            </a:prstGeom>
            <a:noFill/>
            <a:ln w="0">
              <a:solidFill>
                <a:srgbClr val="F05A2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ctr" anchorCtr="0" compatLnSpc="1"/>
            <a:p>
              <a:pPr algn="ctr"/>
              <a:r>
                <a:rPr lang="en-US" altLang="zh-CN"/>
                <a:t>A</a:t>
              </a:r>
              <a:r>
                <a:rPr lang="zh-CN" altLang="en-US"/>
                <a:t>机构</a:t>
              </a: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104" y="5425"/>
              <a:ext cx="1691" cy="1691"/>
            </a:xfrm>
            <a:prstGeom prst="ellipse">
              <a:avLst/>
            </a:prstGeom>
            <a:noFill/>
            <a:ln w="0">
              <a:solidFill>
                <a:srgbClr val="F05A2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ctr" anchorCtr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B</a:t>
              </a:r>
              <a:r>
                <a:rPr lang="en-US" altLang="zh-CN">
                  <a:sym typeface="+mn-ea"/>
                </a:rPr>
                <a:t>机构</a:t>
              </a:r>
              <a:endParaRPr lang="en-US" altLang="zh-CN"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35" y="7346"/>
              <a:ext cx="1510" cy="49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0000"/>
            </a:bodyPr>
            <a:p>
              <a:pPr marL="106045" indent="0">
                <a:buFont typeface="Arial" panose="020B0604020202090204" pitchFamily="34" charset="0"/>
                <a:buNone/>
              </a:pPr>
              <a:r>
                <a:rPr lang="zh-CN" altLang="en-US" sz="1800" dirty="0" smtClean="0"/>
                <a:t>实验组</a:t>
              </a:r>
              <a:endParaRPr lang="zh-CN" altLang="en-US" sz="1800" dirty="0" smtClean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04" y="7346"/>
              <a:ext cx="1510" cy="49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0000"/>
            </a:bodyPr>
            <a:p>
              <a:pPr marL="106045" indent="0">
                <a:buFont typeface="Arial" panose="020B0604020202090204" pitchFamily="34" charset="0"/>
                <a:buNone/>
              </a:pPr>
              <a:r>
                <a:rPr lang="zh-CN" altLang="en-US" sz="1800" dirty="0" smtClean="0"/>
                <a:t>对照组</a:t>
              </a:r>
              <a:endParaRPr lang="zh-CN" altLang="en-US" sz="1800" dirty="0" smtClean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689" y="5233"/>
              <a:ext cx="4528" cy="2702"/>
            </a:xfrm>
            <a:prstGeom prst="rect">
              <a:avLst/>
            </a:prstGeom>
            <a:noFill/>
            <a:ln w="0">
              <a:solidFill>
                <a:schemeClr val="bg1">
                  <a:lumMod val="9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p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864100" y="4935855"/>
            <a:ext cx="1447165" cy="4838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600" dirty="0" smtClean="0"/>
              <a:t>变量不唯一</a:t>
            </a:r>
            <a:endParaRPr lang="zh-CN" altLang="en-US" sz="1600" dirty="0" smtClean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6725" y="5745480"/>
            <a:ext cx="599440" cy="77914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2567940" y="5962650"/>
            <a:ext cx="5989955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None/>
            </a:pPr>
            <a:r>
              <a:rPr lang="zh-CN" sz="1800" dirty="0" smtClean="0"/>
              <a:t>寿险场景</a:t>
            </a:r>
            <a:r>
              <a:rPr lang="en-US" altLang="zh-CN" sz="1800" dirty="0" smtClean="0"/>
              <a:t>AB</a:t>
            </a:r>
            <a:r>
              <a:rPr lang="zh-CN" altLang="en-US" sz="1800" dirty="0" smtClean="0"/>
              <a:t>实验会遇到什么困难？</a:t>
            </a:r>
            <a:endParaRPr lang="zh-CN" alt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46" grpId="0"/>
      <p:bldP spid="46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546215" y="3582035"/>
            <a:ext cx="364236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81835" y="3582035"/>
            <a:ext cx="364236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981835" y="2353945"/>
            <a:ext cx="3642360" cy="74803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寿险场景存在的问题</a:t>
            </a:r>
            <a:endParaRPr lang="en-US" altLang="zh-CN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11375" y="2357755"/>
            <a:ext cx="3546475" cy="69977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正交（完全随机，相互独立）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只能有一个变量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5740" y="3658870"/>
            <a:ext cx="3795395" cy="96393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fontAlgn="auto">
              <a:lnSpc>
                <a:spcPts val="2300"/>
              </a:lnSpc>
              <a:buFont typeface="Arial" panose="020B0604020202090204" pitchFamily="34" charset="0"/>
              <a:buNone/>
            </a:pPr>
            <a:r>
              <a:rPr lang="zh-CN" altLang="en-US" sz="1400" dirty="0" smtClean="0"/>
              <a:t>度量指标周期太长，如投诉、理赔、保险营销等，都需要几个月甚至更长才能观察到效果；且在这个时间范围内会有很多不可控的变量</a:t>
            </a:r>
            <a:endParaRPr lang="zh-CN" altLang="en-US" sz="1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2111375" y="4020820"/>
            <a:ext cx="3546475" cy="4038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有一个快速度量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效果的指标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95320" y="1717040"/>
            <a:ext cx="1180465" cy="282575"/>
          </a:xfrm>
          <a:prstGeom prst="rect">
            <a:avLst/>
          </a:prstGeom>
          <a:noFill/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600" b="1" dirty="0" err="1" smtClean="0">
                <a:solidFill>
                  <a:srgbClr val="575757"/>
                </a:solidFill>
              </a:rPr>
              <a:t>关键点</a:t>
            </a:r>
            <a:endParaRPr lang="zh-CN" altLang="en-US" sz="1600" b="1" dirty="0" err="1" smtClean="0">
              <a:solidFill>
                <a:srgbClr val="575757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2037715" y="2078355"/>
            <a:ext cx="3567430" cy="0"/>
          </a:xfrm>
          <a:prstGeom prst="line">
            <a:avLst/>
          </a:prstGeom>
          <a:ln w="9525" cap="rnd">
            <a:solidFill>
              <a:srgbClr val="F2772C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33030" y="1717040"/>
            <a:ext cx="1352550" cy="282575"/>
          </a:xfrm>
          <a:prstGeom prst="rect">
            <a:avLst/>
          </a:prstGeom>
          <a:noFill/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600" b="1" dirty="0" err="1" smtClean="0">
                <a:solidFill>
                  <a:srgbClr val="575757"/>
                </a:solidFill>
              </a:rPr>
              <a:t>存在的问题</a:t>
            </a:r>
            <a:endParaRPr lang="zh-CN" altLang="en-US" sz="1600" b="1" dirty="0" err="1" smtClean="0">
              <a:solidFill>
                <a:srgbClr val="575757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6575425" y="2078355"/>
            <a:ext cx="3567430" cy="0"/>
          </a:xfrm>
          <a:prstGeom prst="line">
            <a:avLst/>
          </a:prstGeom>
          <a:ln w="9525" cap="rnd">
            <a:solidFill>
              <a:srgbClr val="F2772C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2" idx="3"/>
          </p:cNvCxnSpPr>
          <p:nvPr/>
        </p:nvCxnSpPr>
        <p:spPr>
          <a:xfrm flipH="1" flipV="1">
            <a:off x="5657850" y="2707640"/>
            <a:ext cx="791845" cy="143891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5740400" y="4319270"/>
            <a:ext cx="69024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93522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 lnSpcReduction="10000"/>
          </a:bodyPr>
          <a:p>
            <a:pPr marL="106045" indent="0">
              <a:buNone/>
            </a:pPr>
            <a:r>
              <a:rPr lang="zh-CN" altLang="en-US" sz="2000" dirty="0" smtClean="0"/>
              <a:t>怎么解决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尽可能减少影响，无法彻底消除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0775" y="1578610"/>
            <a:ext cx="4064000" cy="37782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9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缩短观察期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09552" y="2107443"/>
            <a:ext cx="3341149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400">
                <a:latin typeface="+mn-ea"/>
              </a:rPr>
              <a:t>一</a:t>
            </a:r>
            <a:r>
              <a:rPr lang="zh-CN" altLang="en-US" sz="1400" smtClean="0">
                <a:latin typeface="+mn-ea"/>
              </a:rPr>
              <a:t>个预测时间点</a:t>
            </a:r>
            <a:r>
              <a:rPr lang="en-US" altLang="zh-CN" sz="1400" smtClean="0">
                <a:latin typeface="+mn-ea"/>
              </a:rPr>
              <a:t>+</a:t>
            </a:r>
            <a:r>
              <a:rPr lang="zh-CN" altLang="en-US" sz="1400" smtClean="0">
                <a:latin typeface="+mn-ea"/>
              </a:rPr>
              <a:t>多个时间窗预测</a:t>
            </a:r>
            <a:endParaRPr lang="en-US" altLang="zh-CN" sz="1400" smtClean="0">
              <a:latin typeface="+mn-ea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503526" y="3175105"/>
            <a:ext cx="264344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727970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87573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预测时间点</a:t>
            </a:r>
            <a:endParaRPr lang="en-US" altLang="zh-CN" sz="1000" smtClean="0"/>
          </a:p>
        </p:txBody>
      </p:sp>
      <p:cxnSp>
        <p:nvCxnSpPr>
          <p:cNvPr id="23" name="直接连接符 22"/>
          <p:cNvCxnSpPr/>
          <p:nvPr/>
        </p:nvCxnSpPr>
        <p:spPr>
          <a:xfrm>
            <a:off x="5279379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830788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382197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933606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左大括号 27"/>
          <p:cNvSpPr/>
          <p:nvPr/>
        </p:nvSpPr>
        <p:spPr>
          <a:xfrm rot="5400000">
            <a:off x="4946214" y="2679776"/>
            <a:ext cx="114287" cy="535416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0" name="左大括号 29"/>
          <p:cNvSpPr/>
          <p:nvPr/>
        </p:nvSpPr>
        <p:spPr>
          <a:xfrm rot="5400000">
            <a:off x="5201772" y="2291208"/>
            <a:ext cx="162891" cy="1095139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2" name="左大括号 31"/>
          <p:cNvSpPr/>
          <p:nvPr/>
        </p:nvSpPr>
        <p:spPr>
          <a:xfrm rot="5400000">
            <a:off x="5454122" y="1890426"/>
            <a:ext cx="209597" cy="1646550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3" name="左大括号 32"/>
          <p:cNvSpPr/>
          <p:nvPr/>
        </p:nvSpPr>
        <p:spPr>
          <a:xfrm rot="5400000">
            <a:off x="5729827" y="1456874"/>
            <a:ext cx="209597" cy="2197960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9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9385" y="2941377"/>
            <a:ext cx="606137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 smtClean="0"/>
              <a:t>60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5265522" y="2941377"/>
            <a:ext cx="606137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/>
              <a:t>9</a:t>
            </a:r>
            <a:r>
              <a:rPr lang="en-US" altLang="zh-CN" sz="1000" smtClean="0"/>
              <a:t>0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5737335" y="2941377"/>
            <a:ext cx="665298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 smtClean="0"/>
              <a:t>180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6292678" y="2941377"/>
            <a:ext cx="665298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 smtClean="0"/>
              <a:t>365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4853574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1</a:t>
            </a:r>
            <a:endParaRPr lang="en-US" altLang="zh-CN" sz="100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5410815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2</a:t>
            </a:r>
            <a:endParaRPr lang="en-US" altLang="zh-CN" sz="100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5956228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3</a:t>
            </a:r>
            <a:endParaRPr lang="en-US" altLang="zh-CN" sz="1000" smtClean="0"/>
          </a:p>
        </p:txBody>
      </p:sp>
      <p:sp>
        <p:nvSpPr>
          <p:cNvPr id="45" name="文本框 44"/>
          <p:cNvSpPr txBox="1"/>
          <p:nvPr/>
        </p:nvSpPr>
        <p:spPr>
          <a:xfrm>
            <a:off x="6519393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4</a:t>
            </a:r>
            <a:endParaRPr lang="en-US" altLang="zh-CN" sz="1000" smtClean="0"/>
          </a:p>
        </p:txBody>
      </p:sp>
      <p:sp>
        <p:nvSpPr>
          <p:cNvPr id="61" name="文本框 60"/>
          <p:cNvSpPr txBox="1"/>
          <p:nvPr/>
        </p:nvSpPr>
        <p:spPr>
          <a:xfrm>
            <a:off x="1120775" y="3687445"/>
            <a:ext cx="4064000" cy="37782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90204" pitchFamily="34" charset="0"/>
              <a:buChar char="•"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量化指标拆解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412875" y="4118610"/>
            <a:ext cx="5107305" cy="13830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fontAlgn="auto">
              <a:lnSpc>
                <a:spcPts val="1800"/>
              </a:lnSpc>
              <a:buFont typeface="Arial" panose="020B060402020209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环节拆解，量化结果指标拆解成多个中间指标。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90204" pitchFamily="34" charset="0"/>
              <a:buNone/>
            </a:pP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9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比如保险转化预测：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9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可以拆分成线索查看、点击、浏览、转化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9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量化指标由转化率改为线索查看率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3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解码行为：破局稀缺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4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5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解析风险：构建可解释的模型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523" y="1777629"/>
            <a:ext cx="3849931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9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问一下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6260" y="2854325"/>
            <a:ext cx="11079480" cy="5321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大家在项目过程中是否遇到必须要模型可解释性的问题？</a:t>
            </a:r>
            <a:endParaRPr lang="zh-CN" altLang="en-US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0" y="3395345"/>
            <a:ext cx="7854950" cy="328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揭示机理：黑盒模型的局限</a:t>
            </a:r>
            <a:endParaRPr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什么是可解释性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67105" y="334137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90204" pitchFamily="34" charset="0"/>
              <a:buChar char="•"/>
            </a:pPr>
            <a:r>
              <a:rPr lang="zh-CN" sz="1400" b="1" dirty="0" smtClean="0"/>
              <a:t>业务需要</a:t>
            </a:r>
            <a:endParaRPr lang="zh-CN" sz="1400" b="1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1264920" y="3705860"/>
            <a:ext cx="5424805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sz="1400" dirty="0" smtClean="0"/>
              <a:t>如新单投诉模型，客户在承保时被判定有风险而被拦截</a:t>
            </a:r>
            <a:endParaRPr lang="zh-CN" sz="14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1839595" y="4032250"/>
            <a:ext cx="5424805" cy="7378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fontAlgn="auto">
              <a:lnSpc>
                <a:spcPts val="2300"/>
              </a:lnSpc>
              <a:buFont typeface="Arial" panose="020B0604020202090204" pitchFamily="34" charset="0"/>
              <a:buNone/>
            </a:pPr>
            <a:r>
              <a:rPr lang="zh-CN" sz="1400" dirty="0" smtClean="0"/>
              <a:t>①代理人、客户会质疑为什么被拦截</a:t>
            </a:r>
            <a:endParaRPr lang="zh-CN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90204" pitchFamily="34" charset="0"/>
              <a:buNone/>
            </a:pPr>
            <a:r>
              <a:rPr lang="zh-CN" sz="1400" dirty="0" smtClean="0"/>
              <a:t>②拦截后的契调需要结合风险原因核实</a:t>
            </a:r>
            <a:endParaRPr lang="zh-CN" sz="14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967105" y="483425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90204" pitchFamily="34" charset="0"/>
              <a:buChar char="•"/>
            </a:pPr>
            <a:r>
              <a:rPr lang="zh-CN" sz="1400" b="1" dirty="0" smtClean="0"/>
              <a:t>决策需要</a:t>
            </a:r>
            <a:endParaRPr lang="zh-CN" sz="1400" b="1" dirty="0" smtClean="0"/>
          </a:p>
        </p:txBody>
      </p:sp>
      <p:sp>
        <p:nvSpPr>
          <p:cNvPr id="22" name="文本框 21"/>
          <p:cNvSpPr txBox="1"/>
          <p:nvPr/>
        </p:nvSpPr>
        <p:spPr>
          <a:xfrm>
            <a:off x="1264920" y="5203190"/>
            <a:ext cx="5424805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sz="1400" dirty="0" smtClean="0"/>
              <a:t>有些场景，业务方领导（特别是机构）需要可解释性决策</a:t>
            </a:r>
            <a:endParaRPr lang="zh-CN" sz="14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967105" y="1489710"/>
            <a:ext cx="10044430" cy="8153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dirty="0" smtClean="0"/>
              <a:t>可解释性是指模型额输出结果可以被简单、直观、易于理解的方式解释</a:t>
            </a:r>
            <a:endParaRPr lang="zh-CN" altLang="en-US" sz="1400" dirty="0" smtClean="0"/>
          </a:p>
          <a:p>
            <a:pPr marL="391795" indent="-285750" fontAlgn="auto">
              <a:lnSpc>
                <a:spcPts val="2300"/>
              </a:lnSpc>
              <a:buFont typeface="Arial" panose="020B0604020202090204" pitchFamily="34" charset="0"/>
              <a:buChar char="•"/>
            </a:pPr>
            <a:r>
              <a:rPr lang="zh-CN" altLang="en-US" sz="1400" dirty="0" smtClean="0"/>
              <a:t>他可以帮忙用户更好地理解模型的结果，提高模型的可信度和可靠性</a:t>
            </a:r>
            <a:endParaRPr lang="zh-CN" altLang="en-US" sz="1400" dirty="0" smtClean="0"/>
          </a:p>
        </p:txBody>
      </p:sp>
      <p:sp>
        <p:nvSpPr>
          <p:cNvPr id="32" name="文本框 31"/>
          <p:cNvSpPr txBox="1"/>
          <p:nvPr/>
        </p:nvSpPr>
        <p:spPr>
          <a:xfrm>
            <a:off x="938530" y="273875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为什么要可解释性</a:t>
            </a:r>
            <a:endParaRPr lang="zh-CN" altLang="en-US" sz="1800" dirty="0" smtClean="0"/>
          </a:p>
        </p:txBody>
      </p:sp>
      <p:grpSp>
        <p:nvGrpSpPr>
          <p:cNvPr id="33" name="组合 32"/>
          <p:cNvGrpSpPr/>
          <p:nvPr/>
        </p:nvGrpSpPr>
        <p:grpSpPr>
          <a:xfrm>
            <a:off x="450215" y="2675255"/>
            <a:ext cx="389255" cy="427990"/>
            <a:chOff x="450391" y="1977754"/>
            <a:chExt cx="465233" cy="511985"/>
          </a:xfrm>
        </p:grpSpPr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  <p:bldLst>
      <p:bldP spid="13" grpId="1"/>
      <p:bldP spid="15" grpId="1"/>
      <p:bldP spid="17" grpId="1"/>
      <p:bldP spid="18" grpId="1"/>
      <p:bldP spid="22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</a:t>
            </a: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可解释性的分类</a:t>
            </a:r>
            <a:endParaRPr 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45410" y="1164590"/>
            <a:ext cx="1939290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algn="r">
              <a:buFont typeface="Arial" panose="020B0604020202090204" pitchFamily="34" charset="0"/>
              <a:buNone/>
            </a:pPr>
            <a:r>
              <a:rPr lang="zh-CN" altLang="en-US" sz="1600" b="1" dirty="0" smtClean="0"/>
              <a:t>特征可解释性</a:t>
            </a:r>
            <a:endParaRPr lang="zh-CN" altLang="en-US" sz="1600" b="1" dirty="0" smtClean="0"/>
          </a:p>
        </p:txBody>
      </p:sp>
      <p:sp>
        <p:nvSpPr>
          <p:cNvPr id="23" name="文本框 22"/>
          <p:cNvSpPr txBox="1"/>
          <p:nvPr/>
        </p:nvSpPr>
        <p:spPr>
          <a:xfrm>
            <a:off x="1809115" y="1651000"/>
            <a:ext cx="3889375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400" dirty="0" smtClean="0"/>
              <a:t>模型中哪些特征对输出结果有较大影响</a:t>
            </a:r>
            <a:endParaRPr lang="zh-CN" altLang="en-US" sz="1400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7648575" y="3077210"/>
            <a:ext cx="1686560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600" b="1" dirty="0" smtClean="0"/>
              <a:t>模型解释性</a:t>
            </a:r>
            <a:endParaRPr lang="zh-CN" altLang="en-US" sz="1600" b="1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7228205" y="3546475"/>
            <a:ext cx="4416425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400" dirty="0" smtClean="0"/>
              <a:t>模型的决策过程，如决策树，用树状图形式展示</a:t>
            </a:r>
            <a:endParaRPr lang="zh-CN" altLang="en-US" sz="14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898140" y="4051300"/>
            <a:ext cx="1686560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algn="r">
              <a:buFont typeface="Arial" panose="020B0604020202090204" pitchFamily="34" charset="0"/>
              <a:buNone/>
            </a:pPr>
            <a:r>
              <a:rPr lang="zh-CN" altLang="en-US" sz="1600" b="1" dirty="0" smtClean="0"/>
              <a:t>预测解释性</a:t>
            </a:r>
            <a:endParaRPr lang="zh-CN" altLang="en-US" sz="1600" b="1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564515" y="4594225"/>
            <a:ext cx="4416425" cy="4908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fontAlgn="auto">
              <a:lnSpc>
                <a:spcPts val="2300"/>
              </a:lnSpc>
              <a:buFont typeface="Arial" panose="020B0604020202090204" pitchFamily="34" charset="0"/>
              <a:buNone/>
            </a:pPr>
            <a:r>
              <a:rPr lang="zh-CN" altLang="en-US" sz="1400" dirty="0" smtClean="0"/>
              <a:t>解释模型对特定输入数据的预测结果。如线性模型，可以看到输入特征和输出结果的关系</a:t>
            </a:r>
            <a:endParaRPr lang="zh-CN" altLang="en-US" sz="1400" dirty="0" smtClean="0"/>
          </a:p>
        </p:txBody>
      </p:sp>
      <p:sp>
        <p:nvSpPr>
          <p:cNvPr id="30" name="任意多边形: 形状 8"/>
          <p:cNvSpPr/>
          <p:nvPr/>
        </p:nvSpPr>
        <p:spPr bwMode="auto">
          <a:xfrm>
            <a:off x="4664393" y="1113790"/>
            <a:ext cx="511175" cy="512763"/>
          </a:xfrm>
          <a:custGeom>
            <a:avLst/>
            <a:gdLst>
              <a:gd name="T0" fmla="*/ 507 w 515"/>
              <a:gd name="T1" fmla="*/ 273 h 515"/>
              <a:gd name="T2" fmla="*/ 243 w 515"/>
              <a:gd name="T3" fmla="*/ 507 h 515"/>
              <a:gd name="T4" fmla="*/ 8 w 515"/>
              <a:gd name="T5" fmla="*/ 243 h 515"/>
              <a:gd name="T6" fmla="*/ 273 w 515"/>
              <a:gd name="T7" fmla="*/ 8 h 515"/>
              <a:gd name="T8" fmla="*/ 507 w 515"/>
              <a:gd name="T9" fmla="*/ 273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515">
                <a:moveTo>
                  <a:pt x="507" y="273"/>
                </a:moveTo>
                <a:cubicBezTo>
                  <a:pt x="499" y="410"/>
                  <a:pt x="380" y="515"/>
                  <a:pt x="243" y="507"/>
                </a:cubicBezTo>
                <a:cubicBezTo>
                  <a:pt x="105" y="499"/>
                  <a:pt x="0" y="380"/>
                  <a:pt x="8" y="243"/>
                </a:cubicBezTo>
                <a:cubicBezTo>
                  <a:pt x="17" y="105"/>
                  <a:pt x="135" y="0"/>
                  <a:pt x="273" y="8"/>
                </a:cubicBezTo>
                <a:cubicBezTo>
                  <a:pt x="410" y="17"/>
                  <a:pt x="515" y="135"/>
                  <a:pt x="507" y="2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华文楷体" panose="02010600040101010101" pitchFamily="2" charset="-122"/>
              </a:rPr>
              <a:t>01</a:t>
            </a:r>
            <a:endParaRPr lang="zh-CN" altLang="en-US" sz="2000" b="1" dirty="0">
              <a:solidFill>
                <a:schemeClr val="bg2">
                  <a:lumMod val="10000"/>
                </a:schemeClr>
              </a:solidFill>
              <a:latin typeface="Arial" panose="020B0604020202090204" pitchFamily="34" charset="0"/>
              <a:ea typeface="华文楷体" panose="02010600040101010101" pitchFamily="2" charset="-122"/>
            </a:endParaRPr>
          </a:p>
        </p:txBody>
      </p:sp>
      <p:sp>
        <p:nvSpPr>
          <p:cNvPr id="31" name="任意多边形: 形状 8"/>
          <p:cNvSpPr/>
          <p:nvPr/>
        </p:nvSpPr>
        <p:spPr bwMode="auto">
          <a:xfrm>
            <a:off x="7326313" y="3035935"/>
            <a:ext cx="511175" cy="512763"/>
          </a:xfrm>
          <a:custGeom>
            <a:avLst/>
            <a:gdLst>
              <a:gd name="T0" fmla="*/ 507 w 515"/>
              <a:gd name="T1" fmla="*/ 273 h 515"/>
              <a:gd name="T2" fmla="*/ 243 w 515"/>
              <a:gd name="T3" fmla="*/ 507 h 515"/>
              <a:gd name="T4" fmla="*/ 8 w 515"/>
              <a:gd name="T5" fmla="*/ 243 h 515"/>
              <a:gd name="T6" fmla="*/ 273 w 515"/>
              <a:gd name="T7" fmla="*/ 8 h 515"/>
              <a:gd name="T8" fmla="*/ 507 w 515"/>
              <a:gd name="T9" fmla="*/ 273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515">
                <a:moveTo>
                  <a:pt x="507" y="273"/>
                </a:moveTo>
                <a:cubicBezTo>
                  <a:pt x="499" y="410"/>
                  <a:pt x="380" y="515"/>
                  <a:pt x="243" y="507"/>
                </a:cubicBezTo>
                <a:cubicBezTo>
                  <a:pt x="105" y="499"/>
                  <a:pt x="0" y="380"/>
                  <a:pt x="8" y="243"/>
                </a:cubicBezTo>
                <a:cubicBezTo>
                  <a:pt x="17" y="105"/>
                  <a:pt x="135" y="0"/>
                  <a:pt x="273" y="8"/>
                </a:cubicBezTo>
                <a:cubicBezTo>
                  <a:pt x="410" y="17"/>
                  <a:pt x="515" y="135"/>
                  <a:pt x="507" y="2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华文楷体" panose="02010600040101010101" pitchFamily="2" charset="-122"/>
              </a:rPr>
              <a:t>02</a:t>
            </a:r>
            <a:endParaRPr lang="zh-CN" altLang="en-US" sz="2000" b="1" dirty="0">
              <a:solidFill>
                <a:schemeClr val="bg2">
                  <a:lumMod val="10000"/>
                </a:schemeClr>
              </a:solidFill>
              <a:latin typeface="Arial" panose="020B0604020202090204" pitchFamily="34" charset="0"/>
              <a:ea typeface="华文楷体" panose="02010600040101010101" pitchFamily="2" charset="-122"/>
            </a:endParaRPr>
          </a:p>
        </p:txBody>
      </p:sp>
      <p:sp>
        <p:nvSpPr>
          <p:cNvPr id="42" name="任意多边形: 形状 8"/>
          <p:cNvSpPr/>
          <p:nvPr/>
        </p:nvSpPr>
        <p:spPr bwMode="auto">
          <a:xfrm>
            <a:off x="4664393" y="4001135"/>
            <a:ext cx="511175" cy="512763"/>
          </a:xfrm>
          <a:custGeom>
            <a:avLst/>
            <a:gdLst>
              <a:gd name="T0" fmla="*/ 507 w 515"/>
              <a:gd name="T1" fmla="*/ 273 h 515"/>
              <a:gd name="T2" fmla="*/ 243 w 515"/>
              <a:gd name="T3" fmla="*/ 507 h 515"/>
              <a:gd name="T4" fmla="*/ 8 w 515"/>
              <a:gd name="T5" fmla="*/ 243 h 515"/>
              <a:gd name="T6" fmla="*/ 273 w 515"/>
              <a:gd name="T7" fmla="*/ 8 h 515"/>
              <a:gd name="T8" fmla="*/ 507 w 515"/>
              <a:gd name="T9" fmla="*/ 273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515">
                <a:moveTo>
                  <a:pt x="507" y="273"/>
                </a:moveTo>
                <a:cubicBezTo>
                  <a:pt x="499" y="410"/>
                  <a:pt x="380" y="515"/>
                  <a:pt x="243" y="507"/>
                </a:cubicBezTo>
                <a:cubicBezTo>
                  <a:pt x="105" y="499"/>
                  <a:pt x="0" y="380"/>
                  <a:pt x="8" y="243"/>
                </a:cubicBezTo>
                <a:cubicBezTo>
                  <a:pt x="17" y="105"/>
                  <a:pt x="135" y="0"/>
                  <a:pt x="273" y="8"/>
                </a:cubicBezTo>
                <a:cubicBezTo>
                  <a:pt x="410" y="17"/>
                  <a:pt x="515" y="135"/>
                  <a:pt x="507" y="2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华文楷体" panose="02010600040101010101" pitchFamily="2" charset="-122"/>
              </a:rPr>
              <a:t>03</a:t>
            </a:r>
            <a:endParaRPr lang="zh-CN" altLang="en-US" sz="2000" b="1" dirty="0">
              <a:solidFill>
                <a:schemeClr val="bg2">
                  <a:lumMod val="10000"/>
                </a:schemeClr>
              </a:solidFill>
              <a:latin typeface="Arial" panose="020B0604020202090204" pitchFamily="34" charset="0"/>
              <a:ea typeface="华文楷体" panose="02010600040101010101" pitchFamily="2" charset="-122"/>
            </a:endParaRPr>
          </a:p>
        </p:txBody>
      </p:sp>
      <p:sp>
        <p:nvSpPr>
          <p:cNvPr id="2" name="MH_Other_1"/>
          <p:cNvSpPr/>
          <p:nvPr>
            <p:custDataLst>
              <p:tags r:id="rId1"/>
            </p:custDataLst>
          </p:nvPr>
        </p:nvSpPr>
        <p:spPr>
          <a:xfrm>
            <a:off x="5645150" y="2780836"/>
            <a:ext cx="1003300" cy="10033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MH_Other_2"/>
          <p:cNvSpPr/>
          <p:nvPr>
            <p:custDataLst>
              <p:tags r:id="rId2"/>
            </p:custDataLst>
          </p:nvPr>
        </p:nvSpPr>
        <p:spPr>
          <a:xfrm>
            <a:off x="5734627" y="2870345"/>
            <a:ext cx="825557" cy="825557"/>
          </a:xfrm>
          <a:prstGeom prst="ellipse">
            <a:avLst/>
          </a:prstGeom>
          <a:solidFill>
            <a:srgbClr val="FE7A06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7" name="MH_Other_3"/>
          <p:cNvSpPr/>
          <p:nvPr>
            <p:custDataLst>
              <p:tags r:id="rId3"/>
            </p:custDataLst>
          </p:nvPr>
        </p:nvSpPr>
        <p:spPr>
          <a:xfrm>
            <a:off x="6704013" y="2855449"/>
            <a:ext cx="190500" cy="855663"/>
          </a:xfrm>
          <a:custGeom>
            <a:avLst/>
            <a:gdLst>
              <a:gd name="connsiteX0" fmla="*/ 0 w 200069"/>
              <a:gd name="connsiteY0" fmla="*/ 0 h 904875"/>
              <a:gd name="connsiteX1" fmla="*/ 200025 w 200069"/>
              <a:gd name="connsiteY1" fmla="*/ 490538 h 904875"/>
              <a:gd name="connsiteX2" fmla="*/ 14288 w 200069"/>
              <a:gd name="connsiteY2" fmla="*/ 904875 h 904875"/>
              <a:gd name="connsiteX0-1" fmla="*/ 0 w 202450"/>
              <a:gd name="connsiteY0-2" fmla="*/ 0 h 904875"/>
              <a:gd name="connsiteX1-3" fmla="*/ 202407 w 202450"/>
              <a:gd name="connsiteY1-4" fmla="*/ 471488 h 904875"/>
              <a:gd name="connsiteX2-5" fmla="*/ 14288 w 202450"/>
              <a:gd name="connsiteY2-6" fmla="*/ 904875 h 904875"/>
              <a:gd name="connsiteX0-7" fmla="*/ 0 w 202558"/>
              <a:gd name="connsiteY0-8" fmla="*/ 0 h 904875"/>
              <a:gd name="connsiteX1-9" fmla="*/ 202407 w 202558"/>
              <a:gd name="connsiteY1-10" fmla="*/ 471488 h 904875"/>
              <a:gd name="connsiteX2-11" fmla="*/ 14288 w 202558"/>
              <a:gd name="connsiteY2-12" fmla="*/ 904875 h 904875"/>
              <a:gd name="connsiteX0-13" fmla="*/ 0 w 204846"/>
              <a:gd name="connsiteY0-14" fmla="*/ 0 h 897731"/>
              <a:gd name="connsiteX1-15" fmla="*/ 204788 w 204846"/>
              <a:gd name="connsiteY1-16" fmla="*/ 464344 h 897731"/>
              <a:gd name="connsiteX2-17" fmla="*/ 16669 w 204846"/>
              <a:gd name="connsiteY2-18" fmla="*/ 897731 h 897731"/>
              <a:gd name="connsiteX0-19" fmla="*/ 0 w 204846"/>
              <a:gd name="connsiteY0-20" fmla="*/ 0 h 897731"/>
              <a:gd name="connsiteX1-21" fmla="*/ 204788 w 204846"/>
              <a:gd name="connsiteY1-22" fmla="*/ 464344 h 897731"/>
              <a:gd name="connsiteX2-23" fmla="*/ 16669 w 204846"/>
              <a:gd name="connsiteY2-24" fmla="*/ 897731 h 897731"/>
              <a:gd name="connsiteX0-25" fmla="*/ 0 w 204798"/>
              <a:gd name="connsiteY0-26" fmla="*/ 0 h 916781"/>
              <a:gd name="connsiteX1-27" fmla="*/ 204788 w 204798"/>
              <a:gd name="connsiteY1-28" fmla="*/ 464344 h 916781"/>
              <a:gd name="connsiteX2-29" fmla="*/ 7144 w 204798"/>
              <a:gd name="connsiteY2-30" fmla="*/ 916781 h 916781"/>
              <a:gd name="connsiteX0-31" fmla="*/ 0 w 204800"/>
              <a:gd name="connsiteY0-32" fmla="*/ 0 h 916781"/>
              <a:gd name="connsiteX1-33" fmla="*/ 204788 w 204800"/>
              <a:gd name="connsiteY1-34" fmla="*/ 464344 h 916781"/>
              <a:gd name="connsiteX2-35" fmla="*/ 7144 w 204800"/>
              <a:gd name="connsiteY2-36" fmla="*/ 916781 h 916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4800" h="916781">
                <a:moveTo>
                  <a:pt x="0" y="0"/>
                </a:moveTo>
                <a:cubicBezTo>
                  <a:pt x="158353" y="148432"/>
                  <a:pt x="203597" y="311547"/>
                  <a:pt x="204788" y="464344"/>
                </a:cubicBezTo>
                <a:cubicBezTo>
                  <a:pt x="205979" y="617141"/>
                  <a:pt x="120253" y="789782"/>
                  <a:pt x="7144" y="916781"/>
                </a:cubicBezTo>
              </a:path>
            </a:pathLst>
          </a:custGeom>
          <a:noFill/>
          <a:ln w="25400">
            <a:solidFill>
              <a:srgbClr val="FE7A06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11" name="MH_Other_4"/>
          <p:cNvCxnSpPr/>
          <p:nvPr>
            <p:custDataLst>
              <p:tags r:id="rId4"/>
            </p:custDataLst>
          </p:nvPr>
        </p:nvCxnSpPr>
        <p:spPr>
          <a:xfrm>
            <a:off x="6892925" y="3280898"/>
            <a:ext cx="215900" cy="0"/>
          </a:xfrm>
          <a:prstGeom prst="line">
            <a:avLst/>
          </a:prstGeom>
          <a:ln w="25400">
            <a:solidFill>
              <a:srgbClr val="FE7A06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Other_5"/>
          <p:cNvSpPr/>
          <p:nvPr>
            <p:custDataLst>
              <p:tags r:id="rId5"/>
            </p:custDataLst>
          </p:nvPr>
        </p:nvSpPr>
        <p:spPr>
          <a:xfrm>
            <a:off x="6834189" y="3222162"/>
            <a:ext cx="117475" cy="117475"/>
          </a:xfrm>
          <a:prstGeom prst="ellipse">
            <a:avLst/>
          </a:prstGeom>
          <a:solidFill>
            <a:srgbClr val="FE7A06"/>
          </a:solidFill>
          <a:ln>
            <a:solidFill>
              <a:srgbClr val="FE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4" name="MH_Other_6"/>
          <p:cNvSpPr/>
          <p:nvPr>
            <p:custDataLst>
              <p:tags r:id="rId6"/>
            </p:custDataLst>
          </p:nvPr>
        </p:nvSpPr>
        <p:spPr>
          <a:xfrm>
            <a:off x="5940425" y="3139612"/>
            <a:ext cx="412750" cy="282575"/>
          </a:xfrm>
          <a:custGeom>
            <a:avLst/>
            <a:gdLst>
              <a:gd name="connsiteX0" fmla="*/ 1720704 w 1721074"/>
              <a:gd name="connsiteY0" fmla="*/ 0 h 1180530"/>
              <a:gd name="connsiteX1" fmla="*/ 1721074 w 1721074"/>
              <a:gd name="connsiteY1" fmla="*/ 328961 h 1180530"/>
              <a:gd name="connsiteX2" fmla="*/ 1609393 w 1721074"/>
              <a:gd name="connsiteY2" fmla="*/ 253106 h 1180530"/>
              <a:gd name="connsiteX3" fmla="*/ 1153934 w 1721074"/>
              <a:gd name="connsiteY3" fmla="*/ 933995 h 1180530"/>
              <a:gd name="connsiteX4" fmla="*/ 899597 w 1721074"/>
              <a:gd name="connsiteY4" fmla="*/ 519521 h 1180530"/>
              <a:gd name="connsiteX5" fmla="*/ 532223 w 1721074"/>
              <a:gd name="connsiteY5" fmla="*/ 1009354 h 1180530"/>
              <a:gd name="connsiteX6" fmla="*/ 292016 w 1721074"/>
              <a:gd name="connsiteY6" fmla="*/ 792697 h 1180530"/>
              <a:gd name="connsiteX7" fmla="*/ 0 w 1721074"/>
              <a:gd name="connsiteY7" fmla="*/ 1180530 h 1180530"/>
              <a:gd name="connsiteX8" fmla="*/ 0 w 1721074"/>
              <a:gd name="connsiteY8" fmla="*/ 996382 h 1180530"/>
              <a:gd name="connsiteX9" fmla="*/ 277886 w 1721074"/>
              <a:gd name="connsiteY9" fmla="*/ 613720 h 1180530"/>
              <a:gd name="connsiteX10" fmla="*/ 503963 w 1721074"/>
              <a:gd name="connsiteY10" fmla="*/ 839796 h 1180530"/>
              <a:gd name="connsiteX11" fmla="*/ 923147 w 1721074"/>
              <a:gd name="connsiteY11" fmla="*/ 316994 h 1180530"/>
              <a:gd name="connsiteX12" fmla="*/ 1158644 w 1721074"/>
              <a:gd name="connsiteY12" fmla="*/ 731468 h 1180530"/>
              <a:gd name="connsiteX13" fmla="*/ 1529274 w 1721074"/>
              <a:gd name="connsiteY13" fmla="*/ 198688 h 1180530"/>
              <a:gd name="connsiteX14" fmla="*/ 1414772 w 1721074"/>
              <a:gd name="connsiteY14" fmla="*/ 120917 h 118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21074" h="1180530">
                <a:moveTo>
                  <a:pt x="1720704" y="0"/>
                </a:moveTo>
                <a:lnTo>
                  <a:pt x="1721074" y="328961"/>
                </a:lnTo>
                <a:lnTo>
                  <a:pt x="1609393" y="253106"/>
                </a:lnTo>
                <a:lnTo>
                  <a:pt x="1153934" y="933995"/>
                </a:lnTo>
                <a:lnTo>
                  <a:pt x="899597" y="519521"/>
                </a:lnTo>
                <a:lnTo>
                  <a:pt x="532223" y="1009354"/>
                </a:lnTo>
                <a:lnTo>
                  <a:pt x="292016" y="792697"/>
                </a:lnTo>
                <a:lnTo>
                  <a:pt x="0" y="1180530"/>
                </a:lnTo>
                <a:lnTo>
                  <a:pt x="0" y="996382"/>
                </a:lnTo>
                <a:lnTo>
                  <a:pt x="277886" y="613720"/>
                </a:lnTo>
                <a:lnTo>
                  <a:pt x="503963" y="839796"/>
                </a:lnTo>
                <a:lnTo>
                  <a:pt x="923147" y="316994"/>
                </a:lnTo>
                <a:lnTo>
                  <a:pt x="1158644" y="731468"/>
                </a:lnTo>
                <a:lnTo>
                  <a:pt x="1529274" y="198688"/>
                </a:lnTo>
                <a:lnTo>
                  <a:pt x="1414772" y="120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MH_Other_7"/>
          <p:cNvSpPr/>
          <p:nvPr>
            <p:custDataLst>
              <p:tags r:id="rId7"/>
            </p:custDataLst>
          </p:nvPr>
        </p:nvSpPr>
        <p:spPr>
          <a:xfrm flipH="1">
            <a:off x="5557838" y="1369549"/>
            <a:ext cx="1001712" cy="1001713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MH_Other_8"/>
          <p:cNvSpPr/>
          <p:nvPr>
            <p:custDataLst>
              <p:tags r:id="rId8"/>
            </p:custDataLst>
          </p:nvPr>
        </p:nvSpPr>
        <p:spPr>
          <a:xfrm flipH="1">
            <a:off x="5645856" y="1457556"/>
            <a:ext cx="825557" cy="825557"/>
          </a:xfrm>
          <a:prstGeom prst="ellipse">
            <a:avLst/>
          </a:prstGeom>
          <a:solidFill>
            <a:srgbClr val="00A8E7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7" name="MH_Other_9"/>
          <p:cNvSpPr/>
          <p:nvPr>
            <p:custDataLst>
              <p:tags r:id="rId9"/>
            </p:custDataLst>
          </p:nvPr>
        </p:nvSpPr>
        <p:spPr>
          <a:xfrm flipH="1">
            <a:off x="5310189" y="1442574"/>
            <a:ext cx="192087" cy="855663"/>
          </a:xfrm>
          <a:custGeom>
            <a:avLst/>
            <a:gdLst>
              <a:gd name="connsiteX0" fmla="*/ 0 w 200069"/>
              <a:gd name="connsiteY0" fmla="*/ 0 h 904875"/>
              <a:gd name="connsiteX1" fmla="*/ 200025 w 200069"/>
              <a:gd name="connsiteY1" fmla="*/ 490538 h 904875"/>
              <a:gd name="connsiteX2" fmla="*/ 14288 w 200069"/>
              <a:gd name="connsiteY2" fmla="*/ 904875 h 904875"/>
              <a:gd name="connsiteX0-1" fmla="*/ 0 w 202450"/>
              <a:gd name="connsiteY0-2" fmla="*/ 0 h 904875"/>
              <a:gd name="connsiteX1-3" fmla="*/ 202407 w 202450"/>
              <a:gd name="connsiteY1-4" fmla="*/ 471488 h 904875"/>
              <a:gd name="connsiteX2-5" fmla="*/ 14288 w 202450"/>
              <a:gd name="connsiteY2-6" fmla="*/ 904875 h 904875"/>
              <a:gd name="connsiteX0-7" fmla="*/ 0 w 202558"/>
              <a:gd name="connsiteY0-8" fmla="*/ 0 h 904875"/>
              <a:gd name="connsiteX1-9" fmla="*/ 202407 w 202558"/>
              <a:gd name="connsiteY1-10" fmla="*/ 471488 h 904875"/>
              <a:gd name="connsiteX2-11" fmla="*/ 14288 w 202558"/>
              <a:gd name="connsiteY2-12" fmla="*/ 904875 h 904875"/>
              <a:gd name="connsiteX0-13" fmla="*/ 0 w 204846"/>
              <a:gd name="connsiteY0-14" fmla="*/ 0 h 897731"/>
              <a:gd name="connsiteX1-15" fmla="*/ 204788 w 204846"/>
              <a:gd name="connsiteY1-16" fmla="*/ 464344 h 897731"/>
              <a:gd name="connsiteX2-17" fmla="*/ 16669 w 204846"/>
              <a:gd name="connsiteY2-18" fmla="*/ 897731 h 897731"/>
              <a:gd name="connsiteX0-19" fmla="*/ 0 w 204846"/>
              <a:gd name="connsiteY0-20" fmla="*/ 0 h 897731"/>
              <a:gd name="connsiteX1-21" fmla="*/ 204788 w 204846"/>
              <a:gd name="connsiteY1-22" fmla="*/ 464344 h 897731"/>
              <a:gd name="connsiteX2-23" fmla="*/ 16669 w 204846"/>
              <a:gd name="connsiteY2-24" fmla="*/ 897731 h 897731"/>
              <a:gd name="connsiteX0-25" fmla="*/ 0 w 204798"/>
              <a:gd name="connsiteY0-26" fmla="*/ 0 h 916781"/>
              <a:gd name="connsiteX1-27" fmla="*/ 204788 w 204798"/>
              <a:gd name="connsiteY1-28" fmla="*/ 464344 h 916781"/>
              <a:gd name="connsiteX2-29" fmla="*/ 7144 w 204798"/>
              <a:gd name="connsiteY2-30" fmla="*/ 916781 h 916781"/>
              <a:gd name="connsiteX0-31" fmla="*/ 0 w 204800"/>
              <a:gd name="connsiteY0-32" fmla="*/ 0 h 916781"/>
              <a:gd name="connsiteX1-33" fmla="*/ 204788 w 204800"/>
              <a:gd name="connsiteY1-34" fmla="*/ 464344 h 916781"/>
              <a:gd name="connsiteX2-35" fmla="*/ 7144 w 204800"/>
              <a:gd name="connsiteY2-36" fmla="*/ 916781 h 916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4800" h="916781">
                <a:moveTo>
                  <a:pt x="0" y="0"/>
                </a:moveTo>
                <a:cubicBezTo>
                  <a:pt x="158353" y="148432"/>
                  <a:pt x="203597" y="311547"/>
                  <a:pt x="204788" y="464344"/>
                </a:cubicBezTo>
                <a:cubicBezTo>
                  <a:pt x="205979" y="617141"/>
                  <a:pt x="120253" y="789782"/>
                  <a:pt x="7144" y="916781"/>
                </a:cubicBezTo>
              </a:path>
            </a:pathLst>
          </a:custGeom>
          <a:noFill/>
          <a:ln w="25400">
            <a:solidFill>
              <a:srgbClr val="00A8E7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18" name="MH_Other_10"/>
          <p:cNvCxnSpPr/>
          <p:nvPr>
            <p:custDataLst>
              <p:tags r:id="rId10"/>
            </p:custDataLst>
          </p:nvPr>
        </p:nvCxnSpPr>
        <p:spPr>
          <a:xfrm flipH="1">
            <a:off x="5097463" y="1868023"/>
            <a:ext cx="215900" cy="0"/>
          </a:xfrm>
          <a:prstGeom prst="line">
            <a:avLst/>
          </a:prstGeom>
          <a:ln w="25400">
            <a:solidFill>
              <a:srgbClr val="00A8E7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Other_11"/>
          <p:cNvSpPr/>
          <p:nvPr>
            <p:custDataLst>
              <p:tags r:id="rId11"/>
            </p:custDataLst>
          </p:nvPr>
        </p:nvSpPr>
        <p:spPr>
          <a:xfrm flipH="1">
            <a:off x="5254626" y="1809287"/>
            <a:ext cx="117475" cy="117475"/>
          </a:xfrm>
          <a:prstGeom prst="ellipse">
            <a:avLst/>
          </a:prstGeom>
          <a:solidFill>
            <a:srgbClr val="00A8E7"/>
          </a:solidFill>
          <a:ln>
            <a:solidFill>
              <a:srgbClr val="00A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0" name="MH_Other_13"/>
          <p:cNvSpPr/>
          <p:nvPr>
            <p:custDataLst>
              <p:tags r:id="rId12"/>
            </p:custDataLst>
          </p:nvPr>
        </p:nvSpPr>
        <p:spPr>
          <a:xfrm flipH="1">
            <a:off x="5557838" y="4174661"/>
            <a:ext cx="1001712" cy="10033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1" name="MH_Other_14"/>
          <p:cNvSpPr/>
          <p:nvPr>
            <p:custDataLst>
              <p:tags r:id="rId13"/>
            </p:custDataLst>
          </p:nvPr>
        </p:nvSpPr>
        <p:spPr>
          <a:xfrm flipH="1">
            <a:off x="5645856" y="4263160"/>
            <a:ext cx="825557" cy="825557"/>
          </a:xfrm>
          <a:prstGeom prst="ellipse">
            <a:avLst/>
          </a:prstGeom>
          <a:solidFill>
            <a:srgbClr val="58B933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2" name="MH_Other_15"/>
          <p:cNvSpPr/>
          <p:nvPr>
            <p:custDataLst>
              <p:tags r:id="rId14"/>
            </p:custDataLst>
          </p:nvPr>
        </p:nvSpPr>
        <p:spPr>
          <a:xfrm flipH="1">
            <a:off x="5310189" y="4249274"/>
            <a:ext cx="192087" cy="854075"/>
          </a:xfrm>
          <a:custGeom>
            <a:avLst/>
            <a:gdLst>
              <a:gd name="connsiteX0" fmla="*/ 0 w 200069"/>
              <a:gd name="connsiteY0" fmla="*/ 0 h 904875"/>
              <a:gd name="connsiteX1" fmla="*/ 200025 w 200069"/>
              <a:gd name="connsiteY1" fmla="*/ 490538 h 904875"/>
              <a:gd name="connsiteX2" fmla="*/ 14288 w 200069"/>
              <a:gd name="connsiteY2" fmla="*/ 904875 h 904875"/>
              <a:gd name="connsiteX0-1" fmla="*/ 0 w 202450"/>
              <a:gd name="connsiteY0-2" fmla="*/ 0 h 904875"/>
              <a:gd name="connsiteX1-3" fmla="*/ 202407 w 202450"/>
              <a:gd name="connsiteY1-4" fmla="*/ 471488 h 904875"/>
              <a:gd name="connsiteX2-5" fmla="*/ 14288 w 202450"/>
              <a:gd name="connsiteY2-6" fmla="*/ 904875 h 904875"/>
              <a:gd name="connsiteX0-7" fmla="*/ 0 w 202558"/>
              <a:gd name="connsiteY0-8" fmla="*/ 0 h 904875"/>
              <a:gd name="connsiteX1-9" fmla="*/ 202407 w 202558"/>
              <a:gd name="connsiteY1-10" fmla="*/ 471488 h 904875"/>
              <a:gd name="connsiteX2-11" fmla="*/ 14288 w 202558"/>
              <a:gd name="connsiteY2-12" fmla="*/ 904875 h 904875"/>
              <a:gd name="connsiteX0-13" fmla="*/ 0 w 204846"/>
              <a:gd name="connsiteY0-14" fmla="*/ 0 h 897731"/>
              <a:gd name="connsiteX1-15" fmla="*/ 204788 w 204846"/>
              <a:gd name="connsiteY1-16" fmla="*/ 464344 h 897731"/>
              <a:gd name="connsiteX2-17" fmla="*/ 16669 w 204846"/>
              <a:gd name="connsiteY2-18" fmla="*/ 897731 h 897731"/>
              <a:gd name="connsiteX0-19" fmla="*/ 0 w 204846"/>
              <a:gd name="connsiteY0-20" fmla="*/ 0 h 897731"/>
              <a:gd name="connsiteX1-21" fmla="*/ 204788 w 204846"/>
              <a:gd name="connsiteY1-22" fmla="*/ 464344 h 897731"/>
              <a:gd name="connsiteX2-23" fmla="*/ 16669 w 204846"/>
              <a:gd name="connsiteY2-24" fmla="*/ 897731 h 897731"/>
              <a:gd name="connsiteX0-25" fmla="*/ 0 w 204798"/>
              <a:gd name="connsiteY0-26" fmla="*/ 0 h 916781"/>
              <a:gd name="connsiteX1-27" fmla="*/ 204788 w 204798"/>
              <a:gd name="connsiteY1-28" fmla="*/ 464344 h 916781"/>
              <a:gd name="connsiteX2-29" fmla="*/ 7144 w 204798"/>
              <a:gd name="connsiteY2-30" fmla="*/ 916781 h 916781"/>
              <a:gd name="connsiteX0-31" fmla="*/ 0 w 204800"/>
              <a:gd name="connsiteY0-32" fmla="*/ 0 h 916781"/>
              <a:gd name="connsiteX1-33" fmla="*/ 204788 w 204800"/>
              <a:gd name="connsiteY1-34" fmla="*/ 464344 h 916781"/>
              <a:gd name="connsiteX2-35" fmla="*/ 7144 w 204800"/>
              <a:gd name="connsiteY2-36" fmla="*/ 916781 h 916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4800" h="916781">
                <a:moveTo>
                  <a:pt x="0" y="0"/>
                </a:moveTo>
                <a:cubicBezTo>
                  <a:pt x="158353" y="148432"/>
                  <a:pt x="203597" y="311547"/>
                  <a:pt x="204788" y="464344"/>
                </a:cubicBezTo>
                <a:cubicBezTo>
                  <a:pt x="205979" y="617141"/>
                  <a:pt x="120253" y="789782"/>
                  <a:pt x="7144" y="916781"/>
                </a:cubicBezTo>
              </a:path>
            </a:pathLst>
          </a:custGeom>
          <a:noFill/>
          <a:ln w="25400">
            <a:solidFill>
              <a:srgbClr val="58B933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24" name="MH_Other_16"/>
          <p:cNvCxnSpPr/>
          <p:nvPr>
            <p:custDataLst>
              <p:tags r:id="rId15"/>
            </p:custDataLst>
          </p:nvPr>
        </p:nvCxnSpPr>
        <p:spPr>
          <a:xfrm flipH="1">
            <a:off x="5097463" y="4673136"/>
            <a:ext cx="215900" cy="0"/>
          </a:xfrm>
          <a:prstGeom prst="line">
            <a:avLst/>
          </a:prstGeom>
          <a:ln w="25400">
            <a:solidFill>
              <a:srgbClr val="58B933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Other_17"/>
          <p:cNvSpPr/>
          <p:nvPr>
            <p:custDataLst>
              <p:tags r:id="rId16"/>
            </p:custDataLst>
          </p:nvPr>
        </p:nvSpPr>
        <p:spPr>
          <a:xfrm flipH="1">
            <a:off x="5254626" y="4614399"/>
            <a:ext cx="117475" cy="117475"/>
          </a:xfrm>
          <a:prstGeom prst="ellipse">
            <a:avLst/>
          </a:prstGeom>
          <a:solidFill>
            <a:srgbClr val="58B933"/>
          </a:solidFill>
          <a:ln>
            <a:solidFill>
              <a:srgbClr val="58B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32" name="MH_Other_18"/>
          <p:cNvSpPr/>
          <p:nvPr>
            <p:custDataLst>
              <p:tags r:id="rId17"/>
            </p:custDataLst>
          </p:nvPr>
        </p:nvSpPr>
        <p:spPr bwMode="auto">
          <a:xfrm>
            <a:off x="5872163" y="4514386"/>
            <a:ext cx="373062" cy="374650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可解释性局部解释之特征可解释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en-US" altLang="zh-CN" dirty="0" smtClean="0"/>
              <a:t>IV</a:t>
            </a:r>
            <a:endParaRPr lang="en-US" altLang="zh-CN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8055" y="150939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sz="1400" dirty="0" smtClean="0"/>
              <a:t>展示命中</a:t>
            </a:r>
            <a:r>
              <a:rPr lang="en-US" altLang="zh-CN" sz="1400" dirty="0" smtClean="0"/>
              <a:t>IV</a:t>
            </a:r>
            <a:r>
              <a:rPr lang="zh-CN" altLang="en-US" sz="1400" dirty="0" smtClean="0"/>
              <a:t>排在</a:t>
            </a:r>
            <a:r>
              <a:rPr lang="en-US" altLang="zh-CN" sz="1400" dirty="0" smtClean="0"/>
              <a:t>top</a:t>
            </a:r>
            <a:r>
              <a:rPr lang="zh-CN" altLang="en-US" sz="1400" dirty="0" smtClean="0"/>
              <a:t>的特征</a:t>
            </a:r>
            <a:endParaRPr lang="zh-CN" altLang="en-US" sz="1400" dirty="0" smtClean="0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1376680" y="1925955"/>
            <a:ext cx="9584690" cy="1506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3600450" y="5591290"/>
            <a:ext cx="325755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74945" y="4182110"/>
            <a:ext cx="323850" cy="1949450"/>
          </a:xfrm>
          <a:prstGeom prst="rect">
            <a:avLst/>
          </a:prstGeom>
          <a:solidFill>
            <a:srgbClr val="F05A2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0" y="5171440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0.039%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29200" y="3695065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1.375%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391920" y="6132830"/>
            <a:ext cx="51523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56560" y="6283960"/>
            <a:ext cx="169037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无咨询试算退保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23130" y="6283960"/>
            <a:ext cx="160401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有咨询试算退保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98320" y="5485765"/>
            <a:ext cx="325755" cy="64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88440" y="6283960"/>
            <a:ext cx="92138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algn="ctr">
              <a:buFont typeface="Arial" panose="020B060402020209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整体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95120" y="5020310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9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0.041%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901315" y="4070350"/>
            <a:ext cx="0" cy="2070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735445" y="3803015"/>
            <a:ext cx="4409440" cy="24523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fontAlgn="auto">
              <a:lnSpc>
                <a:spcPts val="1800"/>
              </a:lnSpc>
              <a:buFont typeface="Arial" panose="020B060402020209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如左侧示例：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9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有命中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有在咨询试算退保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的行为，投诉率为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1.375%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，比无此行为的投诉率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0.039%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高</a:t>
            </a:r>
            <a:r>
              <a:rPr lang="en-US" altLang="zh-CN" sz="1400" b="1" dirty="0" smtClean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35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倍，比整体投诉也高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33.5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倍。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90204" pitchFamily="34" charset="0"/>
              <a:buNone/>
            </a:pP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9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如果模型预测一个客户投诉高风险，也命中了这个特征，可以有一定理由解释：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71970" y="5891530"/>
            <a:ext cx="4149725" cy="363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ctr" anchorCtr="0" compatLnSpc="1"/>
          <a:p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这个客户</a:t>
            </a:r>
            <a:r>
              <a:rPr lang="zh-CN" altLang="en-US" sz="14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高风险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有一定程度是</a:t>
            </a:r>
            <a:r>
              <a:rPr lang="zh-CN" altLang="en-US" sz="14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因为命中了此特征</a:t>
            </a:r>
            <a:endParaRPr lang="zh-CN" altLang="en-US" sz="1400" b="1" dirty="0" smtClean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64184" y="1692275"/>
            <a:ext cx="9463632" cy="3600370"/>
            <a:chOff x="1364184" y="1692275"/>
            <a:chExt cx="9463632" cy="3600370"/>
          </a:xfrm>
        </p:grpSpPr>
        <p:sp>
          <p:nvSpPr>
            <p:cNvPr id="6" name="任意多边形: 形状 5"/>
            <p:cNvSpPr/>
            <p:nvPr/>
          </p:nvSpPr>
          <p:spPr bwMode="auto">
            <a:xfrm>
              <a:off x="4224338" y="1692275"/>
              <a:ext cx="2820988" cy="3281363"/>
            </a:xfrm>
            <a:custGeom>
              <a:avLst/>
              <a:gdLst>
                <a:gd name="T0" fmla="*/ 880 w 2842"/>
                <a:gd name="T1" fmla="*/ 2984 h 3305"/>
                <a:gd name="T2" fmla="*/ 2481 w 2842"/>
                <a:gd name="T3" fmla="*/ 1511 h 3305"/>
                <a:gd name="T4" fmla="*/ 2429 w 2842"/>
                <a:gd name="T5" fmla="*/ 300 h 3305"/>
                <a:gd name="T6" fmla="*/ 2429 w 2842"/>
                <a:gd name="T7" fmla="*/ 300 h 3305"/>
                <a:gd name="T8" fmla="*/ 1245 w 2842"/>
                <a:gd name="T9" fmla="*/ 555 h 3305"/>
                <a:gd name="T10" fmla="*/ 223 w 2842"/>
                <a:gd name="T11" fmla="*/ 2476 h 3305"/>
                <a:gd name="T12" fmla="*/ 880 w 2842"/>
                <a:gd name="T13" fmla="*/ 2984 h 3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2" h="3305">
                  <a:moveTo>
                    <a:pt x="880" y="2984"/>
                  </a:moveTo>
                  <a:cubicBezTo>
                    <a:pt x="2481" y="1511"/>
                    <a:pt x="2481" y="1511"/>
                    <a:pt x="2481" y="1511"/>
                  </a:cubicBezTo>
                  <a:cubicBezTo>
                    <a:pt x="2842" y="1178"/>
                    <a:pt x="2817" y="601"/>
                    <a:pt x="2429" y="300"/>
                  </a:cubicBezTo>
                  <a:cubicBezTo>
                    <a:pt x="2429" y="300"/>
                    <a:pt x="2429" y="300"/>
                    <a:pt x="2429" y="300"/>
                  </a:cubicBezTo>
                  <a:cubicBezTo>
                    <a:pt x="2040" y="0"/>
                    <a:pt x="1475" y="122"/>
                    <a:pt x="1245" y="555"/>
                  </a:cubicBezTo>
                  <a:cubicBezTo>
                    <a:pt x="223" y="2476"/>
                    <a:pt x="223" y="2476"/>
                    <a:pt x="223" y="2476"/>
                  </a:cubicBezTo>
                  <a:cubicBezTo>
                    <a:pt x="0" y="2895"/>
                    <a:pt x="531" y="3305"/>
                    <a:pt x="880" y="29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 bwMode="auto">
            <a:xfrm>
              <a:off x="5556250" y="1757363"/>
              <a:ext cx="2498725" cy="3484563"/>
            </a:xfrm>
            <a:custGeom>
              <a:avLst/>
              <a:gdLst>
                <a:gd name="T0" fmla="*/ 150 w 2517"/>
                <a:gd name="T1" fmla="*/ 766 h 3510"/>
                <a:gd name="T2" fmla="*/ 839 w 2517"/>
                <a:gd name="T3" fmla="*/ 2830 h 3510"/>
                <a:gd name="T4" fmla="*/ 1964 w 2517"/>
                <a:gd name="T5" fmla="*/ 3278 h 3510"/>
                <a:gd name="T6" fmla="*/ 1964 w 2517"/>
                <a:gd name="T7" fmla="*/ 3278 h 3510"/>
                <a:gd name="T8" fmla="*/ 2216 w 2517"/>
                <a:gd name="T9" fmla="*/ 2093 h 3510"/>
                <a:gd name="T10" fmla="*/ 882 w 2517"/>
                <a:gd name="T11" fmla="*/ 374 h 3510"/>
                <a:gd name="T12" fmla="*/ 150 w 2517"/>
                <a:gd name="T13" fmla="*/ 766 h 3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7" h="3510">
                  <a:moveTo>
                    <a:pt x="150" y="766"/>
                  </a:moveTo>
                  <a:cubicBezTo>
                    <a:pt x="839" y="2830"/>
                    <a:pt x="839" y="2830"/>
                    <a:pt x="839" y="2830"/>
                  </a:cubicBezTo>
                  <a:cubicBezTo>
                    <a:pt x="994" y="3296"/>
                    <a:pt x="1531" y="3510"/>
                    <a:pt x="1964" y="3278"/>
                  </a:cubicBezTo>
                  <a:cubicBezTo>
                    <a:pt x="1964" y="3278"/>
                    <a:pt x="1964" y="3278"/>
                    <a:pt x="1964" y="3278"/>
                  </a:cubicBezTo>
                  <a:cubicBezTo>
                    <a:pt x="2397" y="3047"/>
                    <a:pt x="2517" y="2481"/>
                    <a:pt x="2216" y="2093"/>
                  </a:cubicBezTo>
                  <a:cubicBezTo>
                    <a:pt x="882" y="374"/>
                    <a:pt x="882" y="374"/>
                    <a:pt x="882" y="374"/>
                  </a:cubicBezTo>
                  <a:cubicBezTo>
                    <a:pt x="592" y="0"/>
                    <a:pt x="0" y="316"/>
                    <a:pt x="150" y="766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8" name="任意多边形: 形状 7"/>
            <p:cNvSpPr/>
            <p:nvPr/>
          </p:nvSpPr>
          <p:spPr bwMode="auto">
            <a:xfrm>
              <a:off x="4219575" y="3406775"/>
              <a:ext cx="3581400" cy="1704975"/>
            </a:xfrm>
            <a:custGeom>
              <a:avLst/>
              <a:gdLst>
                <a:gd name="T0" fmla="*/ 3153 w 3608"/>
                <a:gd name="T1" fmla="*/ 740 h 1717"/>
                <a:gd name="T2" fmla="*/ 1062 w 3608"/>
                <a:gd name="T3" fmla="*/ 136 h 1717"/>
                <a:gd name="T4" fmla="*/ 55 w 3608"/>
                <a:gd name="T5" fmla="*/ 809 h 1717"/>
                <a:gd name="T6" fmla="*/ 55 w 3608"/>
                <a:gd name="T7" fmla="*/ 809 h 1717"/>
                <a:gd name="T8" fmla="*/ 887 w 3608"/>
                <a:gd name="T9" fmla="*/ 1689 h 1717"/>
                <a:gd name="T10" fmla="*/ 3060 w 3608"/>
                <a:gd name="T11" fmla="*/ 1565 h 1717"/>
                <a:gd name="T12" fmla="*/ 3153 w 3608"/>
                <a:gd name="T13" fmla="*/ 74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8" h="1717">
                  <a:moveTo>
                    <a:pt x="3153" y="740"/>
                  </a:moveTo>
                  <a:cubicBezTo>
                    <a:pt x="1062" y="136"/>
                    <a:pt x="1062" y="136"/>
                    <a:pt x="1062" y="136"/>
                  </a:cubicBezTo>
                  <a:cubicBezTo>
                    <a:pt x="590" y="0"/>
                    <a:pt x="110" y="321"/>
                    <a:pt x="55" y="809"/>
                  </a:cubicBezTo>
                  <a:cubicBezTo>
                    <a:pt x="55" y="809"/>
                    <a:pt x="55" y="809"/>
                    <a:pt x="55" y="809"/>
                  </a:cubicBezTo>
                  <a:cubicBezTo>
                    <a:pt x="0" y="1297"/>
                    <a:pt x="397" y="1717"/>
                    <a:pt x="887" y="1689"/>
                  </a:cubicBezTo>
                  <a:cubicBezTo>
                    <a:pt x="3060" y="1565"/>
                    <a:pt x="3060" y="1565"/>
                    <a:pt x="3060" y="1565"/>
                  </a:cubicBezTo>
                  <a:cubicBezTo>
                    <a:pt x="3533" y="1538"/>
                    <a:pt x="3608" y="871"/>
                    <a:pt x="3153" y="740"/>
                  </a:cubicBezTo>
                  <a:close/>
                </a:path>
              </a:pathLst>
            </a:custGeom>
            <a:solidFill>
              <a:schemeClr val="bg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/>
          </p:nvSpPr>
          <p:spPr bwMode="auto">
            <a:xfrm>
              <a:off x="5840413" y="2105025"/>
              <a:ext cx="511175" cy="512763"/>
            </a:xfrm>
            <a:custGeom>
              <a:avLst/>
              <a:gdLst>
                <a:gd name="T0" fmla="*/ 507 w 515"/>
                <a:gd name="T1" fmla="*/ 273 h 515"/>
                <a:gd name="T2" fmla="*/ 243 w 515"/>
                <a:gd name="T3" fmla="*/ 507 h 515"/>
                <a:gd name="T4" fmla="*/ 8 w 515"/>
                <a:gd name="T5" fmla="*/ 243 h 515"/>
                <a:gd name="T6" fmla="*/ 273 w 515"/>
                <a:gd name="T7" fmla="*/ 8 h 515"/>
                <a:gd name="T8" fmla="*/ 507 w 515"/>
                <a:gd name="T9" fmla="*/ 273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15">
                  <a:moveTo>
                    <a:pt x="507" y="273"/>
                  </a:moveTo>
                  <a:cubicBezTo>
                    <a:pt x="499" y="410"/>
                    <a:pt x="380" y="515"/>
                    <a:pt x="243" y="507"/>
                  </a:cubicBezTo>
                  <a:cubicBezTo>
                    <a:pt x="105" y="499"/>
                    <a:pt x="0" y="380"/>
                    <a:pt x="8" y="243"/>
                  </a:cubicBezTo>
                  <a:cubicBezTo>
                    <a:pt x="17" y="105"/>
                    <a:pt x="135" y="0"/>
                    <a:pt x="273" y="8"/>
                  </a:cubicBezTo>
                  <a:cubicBezTo>
                    <a:pt x="410" y="17"/>
                    <a:pt x="515" y="135"/>
                    <a:pt x="507" y="273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02</a:t>
              </a:r>
              <a:endParaRPr lang="zh-CN" alt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7067550" y="4291013"/>
              <a:ext cx="511175" cy="511175"/>
            </a:xfrm>
            <a:custGeom>
              <a:avLst/>
              <a:gdLst>
                <a:gd name="T0" fmla="*/ 507 w 515"/>
                <a:gd name="T1" fmla="*/ 272 h 515"/>
                <a:gd name="T2" fmla="*/ 243 w 515"/>
                <a:gd name="T3" fmla="*/ 506 h 515"/>
                <a:gd name="T4" fmla="*/ 9 w 515"/>
                <a:gd name="T5" fmla="*/ 242 h 515"/>
                <a:gd name="T6" fmla="*/ 273 w 515"/>
                <a:gd name="T7" fmla="*/ 8 h 515"/>
                <a:gd name="T8" fmla="*/ 507 w 515"/>
                <a:gd name="T9" fmla="*/ 27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15">
                  <a:moveTo>
                    <a:pt x="507" y="272"/>
                  </a:moveTo>
                  <a:cubicBezTo>
                    <a:pt x="499" y="410"/>
                    <a:pt x="381" y="515"/>
                    <a:pt x="243" y="506"/>
                  </a:cubicBezTo>
                  <a:cubicBezTo>
                    <a:pt x="105" y="498"/>
                    <a:pt x="0" y="380"/>
                    <a:pt x="9" y="242"/>
                  </a:cubicBezTo>
                  <a:cubicBezTo>
                    <a:pt x="17" y="104"/>
                    <a:pt x="135" y="0"/>
                    <a:pt x="273" y="8"/>
                  </a:cubicBezTo>
                  <a:cubicBezTo>
                    <a:pt x="411" y="16"/>
                    <a:pt x="515" y="134"/>
                    <a:pt x="507" y="272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03</a:t>
              </a:r>
              <a:endParaRPr lang="zh-CN" alt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11" name="任意多边形: 形状 10"/>
            <p:cNvSpPr/>
            <p:nvPr/>
          </p:nvSpPr>
          <p:spPr bwMode="auto">
            <a:xfrm>
              <a:off x="4224338" y="3490913"/>
              <a:ext cx="1835150" cy="1482725"/>
            </a:xfrm>
            <a:custGeom>
              <a:avLst/>
              <a:gdLst>
                <a:gd name="T0" fmla="*/ 1850 w 1850"/>
                <a:gd name="T1" fmla="*/ 281 h 1494"/>
                <a:gd name="T2" fmla="*/ 1058 w 1850"/>
                <a:gd name="T3" fmla="*/ 52 h 1494"/>
                <a:gd name="T4" fmla="*/ 533 w 1850"/>
                <a:gd name="T5" fmla="*/ 82 h 1494"/>
                <a:gd name="T6" fmla="*/ 223 w 1850"/>
                <a:gd name="T7" fmla="*/ 665 h 1494"/>
                <a:gd name="T8" fmla="*/ 880 w 1850"/>
                <a:gd name="T9" fmla="*/ 1173 h 1494"/>
                <a:gd name="T10" fmla="*/ 1850 w 1850"/>
                <a:gd name="T11" fmla="*/ 281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0" h="1494">
                  <a:moveTo>
                    <a:pt x="1850" y="281"/>
                  </a:moveTo>
                  <a:cubicBezTo>
                    <a:pt x="1058" y="52"/>
                    <a:pt x="1058" y="52"/>
                    <a:pt x="1058" y="52"/>
                  </a:cubicBezTo>
                  <a:cubicBezTo>
                    <a:pt x="876" y="0"/>
                    <a:pt x="693" y="15"/>
                    <a:pt x="533" y="82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0" y="1084"/>
                    <a:pt x="531" y="1494"/>
                    <a:pt x="880" y="1173"/>
                  </a:cubicBezTo>
                  <a:lnTo>
                    <a:pt x="1850" y="2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 bwMode="auto">
            <a:xfrm>
              <a:off x="4529138" y="4113213"/>
              <a:ext cx="511175" cy="512763"/>
            </a:xfrm>
            <a:custGeom>
              <a:avLst/>
              <a:gdLst>
                <a:gd name="T0" fmla="*/ 507 w 515"/>
                <a:gd name="T1" fmla="*/ 273 h 516"/>
                <a:gd name="T2" fmla="*/ 243 w 515"/>
                <a:gd name="T3" fmla="*/ 507 h 516"/>
                <a:gd name="T4" fmla="*/ 8 w 515"/>
                <a:gd name="T5" fmla="*/ 243 h 516"/>
                <a:gd name="T6" fmla="*/ 273 w 515"/>
                <a:gd name="T7" fmla="*/ 9 h 516"/>
                <a:gd name="T8" fmla="*/ 507 w 515"/>
                <a:gd name="T9" fmla="*/ 273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16">
                  <a:moveTo>
                    <a:pt x="507" y="273"/>
                  </a:moveTo>
                  <a:cubicBezTo>
                    <a:pt x="499" y="411"/>
                    <a:pt x="380" y="516"/>
                    <a:pt x="243" y="507"/>
                  </a:cubicBezTo>
                  <a:cubicBezTo>
                    <a:pt x="105" y="499"/>
                    <a:pt x="0" y="381"/>
                    <a:pt x="8" y="243"/>
                  </a:cubicBezTo>
                  <a:cubicBezTo>
                    <a:pt x="17" y="105"/>
                    <a:pt x="135" y="0"/>
                    <a:pt x="273" y="9"/>
                  </a:cubicBezTo>
                  <a:cubicBezTo>
                    <a:pt x="410" y="17"/>
                    <a:pt x="515" y="135"/>
                    <a:pt x="507" y="273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01</a:t>
              </a:r>
              <a:endParaRPr lang="zh-CN" alt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4708525" y="3452813"/>
              <a:ext cx="1377950" cy="342900"/>
            </a:xfrm>
            <a:custGeom>
              <a:avLst/>
              <a:gdLst>
                <a:gd name="T0" fmla="*/ 68 w 868"/>
                <a:gd name="T1" fmla="*/ 0 h 216"/>
                <a:gd name="T2" fmla="*/ 0 w 868"/>
                <a:gd name="T3" fmla="*/ 127 h 216"/>
                <a:gd name="T4" fmla="*/ 833 w 868"/>
                <a:gd name="T5" fmla="*/ 216 h 216"/>
                <a:gd name="T6" fmla="*/ 868 w 868"/>
                <a:gd name="T7" fmla="*/ 185 h 216"/>
                <a:gd name="T8" fmla="*/ 611 w 868"/>
                <a:gd name="T9" fmla="*/ 4 h 216"/>
                <a:gd name="T10" fmla="*/ 68 w 868"/>
                <a:gd name="T1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8" h="216">
                  <a:moveTo>
                    <a:pt x="68" y="0"/>
                  </a:moveTo>
                  <a:lnTo>
                    <a:pt x="0" y="127"/>
                  </a:lnTo>
                  <a:lnTo>
                    <a:pt x="833" y="216"/>
                  </a:lnTo>
                  <a:lnTo>
                    <a:pt x="868" y="185"/>
                  </a:lnTo>
                  <a:lnTo>
                    <a:pt x="611" y="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424480" y="2999841"/>
              <a:ext cx="1332447" cy="1332447"/>
            </a:xfrm>
            <a:prstGeom prst="ellipse">
              <a:avLst/>
            </a:prstGeom>
            <a:solidFill>
              <a:srgbClr val="FFFF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Text   here</a:t>
              </a:r>
              <a:endParaRPr lang="zh-CN" alt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64184" y="4555560"/>
              <a:ext cx="2876555" cy="47561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r"/>
              <a:r>
                <a:rPr lang="en-US" altLang="zh-CN" dirty="0">
                  <a:solidFill>
                    <a:schemeClr val="accent1"/>
                  </a:solidFill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Code Splitting 允许将代码分成多个包，在需要时按需加载，可以显著减少初始加载时间</a:t>
              </a:r>
              <a:endParaRPr lang="en-US" altLang="zh-CN" dirty="0">
                <a:solidFill>
                  <a:schemeClr val="accent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835995" y="4235451"/>
              <a:ext cx="240474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accent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代码分割</a:t>
              </a:r>
              <a:endParaRPr lang="zh-CN" altLang="en-US" sz="1400" b="1" dirty="0">
                <a:solidFill>
                  <a:schemeClr val="accent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951261" y="4432220"/>
              <a:ext cx="2876555" cy="86042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r>
                <a:rPr lang="en-US" altLang="zh-CN" dirty="0">
                  <a:latin typeface="Arial" panose="020B0604020202090204" pitchFamily="34" charset="0"/>
                  <a:ea typeface="华文楷体" panose="02010600040101010101" pitchFamily="2" charset="-122"/>
                </a:rPr>
                <a:t>通过 </a:t>
              </a:r>
              <a:r>
                <a:rPr lang="en-US" altLang="zh-CN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babel-plugin-import 等工具实现对 Lodash 等库的按需引入，从而减少打包体积</a:t>
              </a:r>
              <a:endParaRPr lang="en-US" altLang="zh-CN" dirty="0">
                <a:latin typeface="Arial" panose="020B0604020202090204" pitchFamily="34" charset="0"/>
                <a:ea typeface="华文楷体" panose="02010600040101010101" pitchFamily="2" charset="-122"/>
                <a:sym typeface="+mn-ea"/>
              </a:endParaRPr>
            </a:p>
            <a:p>
              <a:r>
                <a:rPr lang="en-US" altLang="zh-CN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当本地化文件只需要支持一种语言时，通过使用</a:t>
              </a:r>
              <a:r>
                <a:rPr lang="en-US" altLang="zh-CN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 IgnorePlugin 等工具，可以显著减少打包体积</a:t>
              </a:r>
              <a:endParaRPr lang="en-US" altLang="zh-CN" dirty="0">
                <a:latin typeface="Arial" panose="020B0604020202090204" pitchFamily="34" charset="0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951262" y="4112111"/>
              <a:ext cx="240474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Arial" panose="020B0604020202090204" pitchFamily="34" charset="0"/>
                  <a:ea typeface="华文楷体" panose="02010600040101010101" pitchFamily="2" charset="-122"/>
                </a:rPr>
                <a:t>按需</a:t>
              </a:r>
              <a:r>
                <a:rPr lang="zh-CN" altLang="en-US" sz="1400" b="1" dirty="0">
                  <a:latin typeface="Arial" panose="020B0604020202090204" pitchFamily="34" charset="0"/>
                  <a:ea typeface="华文楷体" panose="02010600040101010101" pitchFamily="2" charset="-122"/>
                </a:rPr>
                <a:t>引入</a:t>
              </a:r>
              <a:endParaRPr lang="zh-CN" altLang="en-US" sz="1400" b="1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65962" y="2302440"/>
              <a:ext cx="2876555" cy="6680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r>
                <a:rPr lang="zh-CN" altLang="en-US" dirty="0">
                  <a:latin typeface="Arial" panose="020B0604020202090204" pitchFamily="34" charset="0"/>
                  <a:ea typeface="华文楷体" panose="02010600040101010101" pitchFamily="2" charset="-122"/>
                </a:rPr>
                <a:t>通过</a:t>
              </a:r>
              <a:r>
                <a:rPr lang="en-US" altLang="zh-CN" dirty="0">
                  <a:latin typeface="Arial" panose="020B0604020202090204" pitchFamily="34" charset="0"/>
                  <a:ea typeface="华文楷体" panose="02010600040101010101" pitchFamily="2" charset="-122"/>
                </a:rPr>
                <a:t> TreeShaking </a:t>
              </a:r>
              <a:r>
                <a:rPr lang="zh-CN" altLang="en-US" dirty="0">
                  <a:latin typeface="Arial" panose="020B0604020202090204" pitchFamily="34" charset="0"/>
                  <a:ea typeface="华文楷体" panose="02010600040101010101" pitchFamily="2" charset="-122"/>
                </a:rPr>
                <a:t>消除无用</a:t>
              </a:r>
              <a:r>
                <a:rPr lang="en-US" altLang="zh-CN" dirty="0">
                  <a:latin typeface="Arial" panose="020B0604020202090204" pitchFamily="34" charset="0"/>
                  <a:ea typeface="华文楷体" panose="02010600040101010101" pitchFamily="2" charset="-122"/>
                </a:rPr>
                <a:t>代码，减少代码体积</a:t>
              </a:r>
              <a:endParaRPr lang="en-US" altLang="zh-CN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r>
                <a:rPr lang="en-US" altLang="zh-CN" dirty="0">
                  <a:latin typeface="Arial" panose="020B0604020202090204" pitchFamily="34" charset="0"/>
                  <a:ea typeface="华文楷体" panose="02010600040101010101" pitchFamily="2" charset="-122"/>
                </a:rPr>
                <a:t>通过 </a:t>
              </a:r>
              <a:r>
                <a:rPr lang="en-US" altLang="zh-CN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babel-plugin-transform-runtime 插件提取代码编译的公共函数，减少文件大小</a:t>
              </a:r>
              <a:endParaRPr lang="en-US" altLang="zh-CN" dirty="0">
                <a:latin typeface="Arial" panose="020B0604020202090204" pitchFamily="34" charset="0"/>
                <a:ea typeface="华文楷体" panose="02010600040101010101" pitchFamily="2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65963" y="1982331"/>
              <a:ext cx="240474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Arial" panose="020B0604020202090204" pitchFamily="34" charset="0"/>
                  <a:ea typeface="华文楷体" panose="02010600040101010101" pitchFamily="2" charset="-122"/>
                </a:rPr>
                <a:t>减少</a:t>
              </a:r>
              <a:r>
                <a:rPr lang="zh-CN" altLang="en-US" sz="1400" b="1" dirty="0">
                  <a:latin typeface="Arial" panose="020B0604020202090204" pitchFamily="34" charset="0"/>
                  <a:ea typeface="华文楷体" panose="02010600040101010101" pitchFamily="2" charset="-122"/>
                </a:rPr>
                <a:t>冗余代码</a:t>
              </a:r>
              <a:endParaRPr lang="zh-CN" altLang="en-US" sz="1400" b="1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可解释性局部解释之特征重要性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en-US" altLang="zh-CN" sz="1800" dirty="0" smtClean="0"/>
              <a:t>SHAP</a:t>
            </a:r>
            <a:r>
              <a:rPr lang="zh-CN" altLang="en-US" sz="1800" dirty="0" smtClean="0"/>
              <a:t>示例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88260" y="1489710"/>
            <a:ext cx="6096000" cy="163004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p>
            <a:pPr marL="106045" indent="0">
              <a:buNone/>
            </a:pPr>
            <a:r>
              <a:rPr lang="zh-CN" altLang="en-US" sz="1000" dirty="0" smtClean="0"/>
              <a:t>from sklearn.tree import DecisionTreeClassifier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from sklearn.model_selection import train_test_split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Xtrain,Xtest,ytrain,ytest=train_test_split(X,y,test_size=0.2,random_state=2024)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clf=DecisionTreeClassifier(criterion='gini',max_depth=3)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clff.fit(Xtrain,ytrain)</a:t>
            </a:r>
            <a:endParaRPr lang="zh-CN" altLang="en-US" sz="1000" dirty="0" smtClean="0"/>
          </a:p>
          <a:p>
            <a:pPr marL="106045" indent="0">
              <a:buNone/>
            </a:pP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import shap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explainer=shap.TreeExplainer(clf)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shapvalue=explainer.shap_values(Xtest)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shap.summary_plot(shapvalue,Xtest,plot_type='bar')</a:t>
            </a:r>
            <a:endParaRPr lang="zh-CN" altLang="en-US" sz="1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0" y="3502660"/>
            <a:ext cx="6147435" cy="24034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可解释性之模型可解释性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5232400" cy="36449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None/>
            </a:pPr>
            <a:r>
              <a:rPr lang="zh-CN" altLang="en-US" dirty="0" smtClean="0"/>
              <a:t>树模型输出（树模型）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ym typeface="+mn-ea"/>
              </a:rPr>
              <a:t>export_graphviz</a:t>
            </a:r>
            <a:endParaRPr lang="zh-CN" altLang="en-US" dirty="0" smtClean="0"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1725" y="1546860"/>
            <a:ext cx="6096000" cy="52197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400" dirty="0" smtClean="0"/>
              <a:t>from sklearn import tree</a:t>
            </a:r>
            <a:endParaRPr lang="zh-CN" altLang="en-US" sz="1400" dirty="0" smtClean="0"/>
          </a:p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1400" dirty="0" smtClean="0"/>
              <a:t>tree.export_graphviz</a:t>
            </a:r>
            <a:r>
              <a:rPr lang="en-US" altLang="zh-CN" sz="1400" dirty="0" smtClean="0"/>
              <a:t>(GBDT.estimators_[i,j])</a:t>
            </a:r>
            <a:endParaRPr lang="en-US" altLang="zh-CN" sz="1400" dirty="0" smtClean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0660" y="2082165"/>
            <a:ext cx="9250680" cy="451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可解释性之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预测可解释性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sz="1800" dirty="0" smtClean="0"/>
              <a:t>模型简化</a:t>
            </a:r>
            <a:endParaRPr lang="zh-CN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38530" y="1556385"/>
            <a:ext cx="927862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sz="1800" dirty="0" smtClean="0"/>
              <a:t>用易理解的模型代替负责模型，如逻辑回归代理神经网络，线性回归代替树模型</a:t>
            </a:r>
            <a:endParaRPr lang="en-US" altLang="zh-CN" sz="18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38530" y="350393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391795" indent="-285750">
              <a:buFont typeface="Arial" panose="020B0604020202090204" pitchFamily="34" charset="0"/>
              <a:buChar char="•"/>
            </a:pPr>
            <a:r>
              <a:rPr lang="zh-CN" sz="1800" dirty="0" smtClean="0"/>
              <a:t>逻辑回归</a:t>
            </a:r>
            <a:endParaRPr lang="zh-CN" sz="18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38530" y="207391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391795" indent="-285750">
              <a:buFont typeface="Arial" panose="020B0604020202090204" pitchFamily="34" charset="0"/>
              <a:buChar char="•"/>
            </a:pPr>
            <a:r>
              <a:rPr lang="zh-CN" sz="1800" dirty="0" smtClean="0"/>
              <a:t>线性回归</a:t>
            </a:r>
            <a:endParaRPr lang="zh-CN" sz="1800" dirty="0" smtClean="0"/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91685" y="3951605"/>
          <a:ext cx="1624330" cy="689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838200" imgH="355600" progId="Equation.KSEE3">
                  <p:embed/>
                </p:oleObj>
              </mc:Choice>
              <mc:Fallback>
                <p:oleObj name="" r:id="rId1" imgW="838200" imgH="355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91685" y="3951605"/>
                        <a:ext cx="1624330" cy="689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41725" y="2661285"/>
          <a:ext cx="4466590" cy="578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1765300" imgH="228600" progId="Equation.KSEE3">
                  <p:embed/>
                </p:oleObj>
              </mc:Choice>
              <mc:Fallback>
                <p:oleObj name="" r:id="rId3" imgW="17653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1725" y="2661285"/>
                        <a:ext cx="4466590" cy="578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9425" y="2661920"/>
            <a:ext cx="11020425" cy="12782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p>
            <a:pPr marL="106045" indent="0">
              <a:buFont typeface="Arial" panose="020B0604020202090204" pitchFamily="34" charset="0"/>
              <a:buNone/>
            </a:pPr>
            <a:r>
              <a:rPr lang="zh-CN" altLang="en-US" sz="8000" dirty="0" smtClean="0">
                <a:solidFill>
                  <a:srgbClr val="F05A23"/>
                </a:solidFill>
              </a:rPr>
              <a:t>风控模型</a:t>
            </a:r>
            <a:r>
              <a:rPr lang="zh-CN" altLang="en-US" sz="4800" dirty="0" smtClean="0"/>
              <a:t>，让风险</a:t>
            </a:r>
            <a:r>
              <a:rPr lang="zh-CN" altLang="en-US" sz="8000" dirty="0" smtClean="0">
                <a:solidFill>
                  <a:srgbClr val="F05A23"/>
                </a:solidFill>
              </a:rPr>
              <a:t>无处遁形</a:t>
            </a:r>
            <a:endParaRPr lang="zh-CN" altLang="en-US" sz="8000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88341" y="2967991"/>
            <a:ext cx="6015319" cy="92202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5400" b="1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    谢</a:t>
            </a:r>
            <a:r>
              <a:rPr lang="zh-CN" altLang="en-US" sz="54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！</a:t>
            </a:r>
            <a:endParaRPr lang="zh-CN" altLang="en-US" sz="5400" b="1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400" y="1130300"/>
            <a:ext cx="10858500" cy="4709953"/>
            <a:chOff x="660400" y="1130300"/>
            <a:chExt cx="10858500" cy="4709953"/>
          </a:xfrm>
        </p:grpSpPr>
        <p:sp>
          <p:nvSpPr>
            <p:cNvPr id="59" name="矩形: 圆角 58"/>
            <p:cNvSpPr/>
            <p:nvPr/>
          </p:nvSpPr>
          <p:spPr>
            <a:xfrm>
              <a:off x="660400" y="1955800"/>
              <a:ext cx="10858500" cy="1193800"/>
            </a:xfrm>
            <a:prstGeom prst="roundRect">
              <a:avLst>
                <a:gd name="adj" fmla="val 13100"/>
              </a:avLst>
            </a:prstGeom>
            <a:ln w="952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0400" y="1130300"/>
              <a:ext cx="10858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华文楷体" panose="02010600040101010101" pitchFamily="2" charset="-122"/>
                </a:rPr>
                <a:t>代码分割常见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华文楷体" panose="02010600040101010101" pitchFamily="2" charset="-122"/>
                </a:rPr>
                <a:t>方式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68775" y="2004695"/>
              <a:ext cx="2832735" cy="10414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0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通过 Webpack 的 entry 配置为每个页面设置不同的入口文件，每个入口文件都会打包成一个独立的 bundle。这样能够让不同页面只加载它们需要的代码，减少不必要的资源加载。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华文楷体" panose="02010600040101010101" pitchFamily="2" charset="-122"/>
                </a:rPr>
                <a:t> 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35" name="矩形: 圆角 34"/>
            <p:cNvSpPr/>
            <p:nvPr/>
          </p:nvSpPr>
          <p:spPr>
            <a:xfrm>
              <a:off x="7336155" y="5052060"/>
              <a:ext cx="1452245" cy="3695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配置规则</a:t>
              </a:r>
              <a:endParaRPr lang="zh-CN" altLang="en-US" sz="1400" b="1" dirty="0">
                <a:solidFill>
                  <a:schemeClr val="accent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8808720" y="4700270"/>
              <a:ext cx="2553335" cy="10966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90500" indent="-190500" algn="l">
                <a:lnSpc>
                  <a:spcPct val="150000"/>
                </a:lnSpc>
                <a:buSzPct val="100000"/>
                <a:buChar char="•"/>
              </a:pPr>
              <a:r>
                <a:rPr lang="en-US" altLang="zh-CN" sz="10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公共模块</a:t>
              </a:r>
              <a:endParaRPr lang="en-US" altLang="zh-CN" sz="100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pPr marL="190500" indent="-190500" algn="l">
                <a:lnSpc>
                  <a:spcPct val="150000"/>
                </a:lnSpc>
                <a:buSzPct val="100000"/>
                <a:buChar char="•"/>
              </a:pPr>
              <a:r>
                <a:rPr lang="en-US" altLang="zh-CN" sz="10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第三方库</a:t>
              </a:r>
              <a:endParaRPr lang="en-US" altLang="zh-CN" sz="100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pPr marL="190500" indent="-190500" algn="l">
                <a:lnSpc>
                  <a:spcPct val="150000"/>
                </a:lnSpc>
                <a:buSzPct val="100000"/>
                <a:buChar char="•"/>
              </a:pPr>
              <a:r>
                <a:rPr lang="en-US" altLang="zh-CN" sz="10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使用频率较高，并且希望单独加载的库</a:t>
              </a:r>
              <a:endParaRPr lang="en-US" altLang="zh-CN" sz="100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pPr marL="190500" indent="-190500" algn="l">
                <a:lnSpc>
                  <a:spcPct val="150000"/>
                </a:lnSpc>
                <a:buSzPct val="100000"/>
                <a:buChar char="•"/>
              </a:pPr>
              <a:r>
                <a:rPr lang="en-US" altLang="zh-CN" sz="10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只拆分异步加载的模块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60" name="矩形: 圆角 59"/>
            <p:cNvSpPr/>
            <p:nvPr/>
          </p:nvSpPr>
          <p:spPr>
            <a:xfrm>
              <a:off x="660400" y="3301126"/>
              <a:ext cx="10858500" cy="1193800"/>
            </a:xfrm>
            <a:prstGeom prst="roundRect">
              <a:avLst>
                <a:gd name="adj" fmla="val 13100"/>
              </a:avLst>
            </a:prstGeom>
            <a:ln w="952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/>
            <p:cNvSpPr/>
            <p:nvPr/>
          </p:nvSpPr>
          <p:spPr>
            <a:xfrm>
              <a:off x="660400" y="4646453"/>
              <a:ext cx="10858500" cy="1193800"/>
            </a:xfrm>
            <a:prstGeom prst="roundRect">
              <a:avLst>
                <a:gd name="adj" fmla="val 13100"/>
              </a:avLst>
            </a:prstGeom>
            <a:ln w="952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830013" y="2394440"/>
              <a:ext cx="305943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b="1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多入口页面可根据Entry分包</a:t>
              </a:r>
              <a:endParaRPr lang="en-US" altLang="zh-CN" sz="1800" b="1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830013" y="3713360"/>
              <a:ext cx="319786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b="1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SPA应用import动态引入分包</a:t>
              </a:r>
              <a:endParaRPr lang="en-US" altLang="zh-CN" sz="1800" b="1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830013" y="4920892"/>
              <a:ext cx="291465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b="1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webpack配置splitChunks</a:t>
              </a:r>
              <a:br>
                <a:rPr lang="en-US" altLang="zh-CN" b="1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</a:br>
              <a:r>
                <a:rPr lang="en-US" altLang="zh-CN" b="1" dirty="0">
                  <a:latin typeface="Arial" panose="020B0604020202090204" pitchFamily="34" charset="0"/>
                  <a:ea typeface="华文楷体" panose="02010600040101010101" pitchFamily="2" charset="-122"/>
                  <a:sym typeface="+mn-ea"/>
                </a:rPr>
                <a:t>vite配置manualChunks</a:t>
              </a:r>
              <a:endParaRPr lang="en-US" altLang="zh-CN" sz="1800" b="1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97115" y="1995805"/>
            <a:ext cx="3747770" cy="109664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168775" y="3336925"/>
            <a:ext cx="2832735" cy="1041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</a:rPr>
              <a:t>在单页面</a:t>
            </a:r>
            <a:r>
              <a:rPr lang="en-US" altLang="zh-CN" sz="100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sym typeface="+mn-ea"/>
              </a:rPr>
              <a:t>应用中，使用动态导入（import()）将模块按需加载。在 Vue 项目中可以通过路由懒加载来实现</a:t>
            </a:r>
            <a:r>
              <a:rPr lang="zh-CN" altLang="en-US" sz="100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sym typeface="+mn-ea"/>
              </a:rPr>
              <a:t>，</a:t>
            </a:r>
            <a:r>
              <a:rPr lang="en-US" altLang="zh-CN" sz="100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sym typeface="+mn-ea"/>
              </a:rPr>
              <a:t>访问某个路由时才加载对应的模块，而不是一次性加载所有页面的代码。</a:t>
            </a:r>
            <a:endParaRPr lang="en-US" altLang="zh-CN" sz="1000" noProof="0" dirty="0">
              <a:ln>
                <a:noFill/>
              </a:ln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</a:endParaRPr>
          </a:p>
          <a:p>
            <a:pPr marL="0" indent="0" algn="l">
              <a:lnSpc>
                <a:spcPct val="150000"/>
              </a:lnSpc>
              <a:buSzPct val="100000"/>
              <a:buNone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97115" y="3411855"/>
            <a:ext cx="3964940" cy="96901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4168775" y="4797425"/>
            <a:ext cx="2832735" cy="872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altLang="zh-CN" sz="1000" b="1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  <a:sym typeface="+mn-ea"/>
              </a:rPr>
              <a:t>用于代码分割的优化配置，可以将第三方库、共享模块等打包成独立的 chunk 文件，避免重复加载并提高缓存利用率。</a:t>
            </a:r>
            <a:endParaRPr lang="en-US" sz="1000" b="1" dirty="0">
              <a:solidFill>
                <a:srgbClr val="00000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0" indent="0" algn="l">
              <a:lnSpc>
                <a:spcPct val="150000"/>
              </a:lnSpc>
              <a:buSzPct val="100000"/>
              <a:buNone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90204" pitchFamily="3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108710" y="5140960"/>
            <a:ext cx="8841105" cy="842010"/>
            <a:chOff x="1746" y="8410"/>
            <a:chExt cx="13923" cy="1326"/>
          </a:xfrm>
        </p:grpSpPr>
        <p:sp>
          <p:nvSpPr>
            <p:cNvPr id="26" name="矩形: 对角圆角 11"/>
            <p:cNvSpPr/>
            <p:nvPr>
              <p:custDataLst>
                <p:tags r:id="rId1"/>
              </p:custDataLst>
            </p:nvPr>
          </p:nvSpPr>
          <p:spPr>
            <a:xfrm>
              <a:off x="10629" y="8410"/>
              <a:ext cx="5041" cy="1326"/>
            </a:xfrm>
            <a:prstGeom prst="round2DiagRect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>
              <p:custDataLst>
                <p:tags r:id="rId2"/>
              </p:custDataLst>
            </p:nvPr>
          </p:nvSpPr>
          <p:spPr>
            <a:xfrm>
              <a:off x="10629" y="8624"/>
              <a:ext cx="3624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Theme color makes PPT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     more convenient to change.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3"/>
              </p:custDataLst>
            </p:nvPr>
          </p:nvCxnSpPr>
          <p:spPr>
            <a:xfrm>
              <a:off x="9997" y="9016"/>
              <a:ext cx="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>
              <p:custDataLst>
                <p:tags r:id="rId4"/>
              </p:custDataLst>
            </p:nvPr>
          </p:nvSpPr>
          <p:spPr>
            <a:xfrm>
              <a:off x="7225" y="8766"/>
              <a:ext cx="3166" cy="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/>
            <p:nvPr>
              <p:custDataLst>
                <p:tags r:id="rId5"/>
              </p:custDataLst>
            </p:nvPr>
          </p:nvCxnSpPr>
          <p:spPr>
            <a:xfrm>
              <a:off x="6651" y="9016"/>
              <a:ext cx="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: 对角圆角 11"/>
            <p:cNvSpPr/>
            <p:nvPr>
              <p:custDataLst>
                <p:tags r:id="rId6"/>
              </p:custDataLst>
            </p:nvPr>
          </p:nvSpPr>
          <p:spPr>
            <a:xfrm>
              <a:off x="1746" y="8410"/>
              <a:ext cx="5041" cy="1326"/>
            </a:xfrm>
            <a:prstGeom prst="round2DiagRect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>
              <p:custDataLst>
                <p:tags r:id="rId7"/>
              </p:custDataLst>
            </p:nvPr>
          </p:nvSpPr>
          <p:spPr>
            <a:xfrm>
              <a:off x="1746" y="8624"/>
              <a:ext cx="3624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Theme color makes PPT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     more convenient to change.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09345" y="4045585"/>
            <a:ext cx="8841105" cy="842010"/>
            <a:chOff x="1746" y="8410"/>
            <a:chExt cx="13923" cy="1326"/>
          </a:xfrm>
        </p:grpSpPr>
        <p:sp>
          <p:nvSpPr>
            <p:cNvPr id="38" name="矩形: 对角圆角 11"/>
            <p:cNvSpPr/>
            <p:nvPr>
              <p:custDataLst>
                <p:tags r:id="rId8"/>
              </p:custDataLst>
            </p:nvPr>
          </p:nvSpPr>
          <p:spPr>
            <a:xfrm>
              <a:off x="10629" y="8410"/>
              <a:ext cx="5041" cy="1326"/>
            </a:xfrm>
            <a:prstGeom prst="round2DiagRect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>
              <p:custDataLst>
                <p:tags r:id="rId9"/>
              </p:custDataLst>
            </p:nvPr>
          </p:nvSpPr>
          <p:spPr>
            <a:xfrm>
              <a:off x="10629" y="8624"/>
              <a:ext cx="3624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Theme color makes PPT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     more convenient to change.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cxnSp>
          <p:nvCxnSpPr>
            <p:cNvPr id="40" name="直接连接符 39"/>
            <p:cNvCxnSpPr/>
            <p:nvPr>
              <p:custDataLst>
                <p:tags r:id="rId10"/>
              </p:custDataLst>
            </p:nvPr>
          </p:nvCxnSpPr>
          <p:spPr>
            <a:xfrm>
              <a:off x="9997" y="9016"/>
              <a:ext cx="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>
              <p:custDataLst>
                <p:tags r:id="rId11"/>
              </p:custDataLst>
            </p:nvPr>
          </p:nvSpPr>
          <p:spPr>
            <a:xfrm>
              <a:off x="7225" y="8766"/>
              <a:ext cx="3166" cy="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>
              <p:custDataLst>
                <p:tags r:id="rId12"/>
              </p:custDataLst>
            </p:nvPr>
          </p:nvCxnSpPr>
          <p:spPr>
            <a:xfrm>
              <a:off x="6651" y="9016"/>
              <a:ext cx="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对角圆角 11"/>
            <p:cNvSpPr/>
            <p:nvPr>
              <p:custDataLst>
                <p:tags r:id="rId13"/>
              </p:custDataLst>
            </p:nvPr>
          </p:nvSpPr>
          <p:spPr>
            <a:xfrm>
              <a:off x="1746" y="8410"/>
              <a:ext cx="5041" cy="1326"/>
            </a:xfrm>
            <a:prstGeom prst="round2DiagRect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>
              <p:custDataLst>
                <p:tags r:id="rId14"/>
              </p:custDataLst>
            </p:nvPr>
          </p:nvSpPr>
          <p:spPr>
            <a:xfrm>
              <a:off x="1746" y="8624"/>
              <a:ext cx="3624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Theme color makes PPT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     more convenient to change.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08075" y="3077210"/>
            <a:ext cx="8841105" cy="842010"/>
            <a:chOff x="1746" y="8410"/>
            <a:chExt cx="13923" cy="1326"/>
          </a:xfrm>
        </p:grpSpPr>
        <p:sp>
          <p:nvSpPr>
            <p:cNvPr id="46" name="矩形: 对角圆角 11"/>
            <p:cNvSpPr/>
            <p:nvPr>
              <p:custDataLst>
                <p:tags r:id="rId15"/>
              </p:custDataLst>
            </p:nvPr>
          </p:nvSpPr>
          <p:spPr>
            <a:xfrm>
              <a:off x="10629" y="8410"/>
              <a:ext cx="5041" cy="1326"/>
            </a:xfrm>
            <a:prstGeom prst="round2DiagRect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>
              <p:custDataLst>
                <p:tags r:id="rId16"/>
              </p:custDataLst>
            </p:nvPr>
          </p:nvSpPr>
          <p:spPr>
            <a:xfrm>
              <a:off x="10629" y="8624"/>
              <a:ext cx="3624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Theme color makes PPT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     more convenient to change.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cxnSp>
          <p:nvCxnSpPr>
            <p:cNvPr id="48" name="直接连接符 47"/>
            <p:cNvCxnSpPr/>
            <p:nvPr>
              <p:custDataLst>
                <p:tags r:id="rId17"/>
              </p:custDataLst>
            </p:nvPr>
          </p:nvCxnSpPr>
          <p:spPr>
            <a:xfrm>
              <a:off x="9997" y="9016"/>
              <a:ext cx="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>
              <p:custDataLst>
                <p:tags r:id="rId18"/>
              </p:custDataLst>
            </p:nvPr>
          </p:nvSpPr>
          <p:spPr>
            <a:xfrm>
              <a:off x="7225" y="8766"/>
              <a:ext cx="3166" cy="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0" name="直接连接符 49"/>
            <p:cNvCxnSpPr/>
            <p:nvPr>
              <p:custDataLst>
                <p:tags r:id="rId19"/>
              </p:custDataLst>
            </p:nvPr>
          </p:nvCxnSpPr>
          <p:spPr>
            <a:xfrm>
              <a:off x="6651" y="9016"/>
              <a:ext cx="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: 对角圆角 11"/>
            <p:cNvSpPr/>
            <p:nvPr>
              <p:custDataLst>
                <p:tags r:id="rId20"/>
              </p:custDataLst>
            </p:nvPr>
          </p:nvSpPr>
          <p:spPr>
            <a:xfrm>
              <a:off x="1746" y="8410"/>
              <a:ext cx="5041" cy="1326"/>
            </a:xfrm>
            <a:prstGeom prst="round2DiagRect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>
              <p:custDataLst>
                <p:tags r:id="rId21"/>
              </p:custDataLst>
            </p:nvPr>
          </p:nvSpPr>
          <p:spPr>
            <a:xfrm>
              <a:off x="1746" y="8624"/>
              <a:ext cx="3624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Theme color makes PPT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     more convenient to change.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08710" y="1981835"/>
            <a:ext cx="8841105" cy="842010"/>
            <a:chOff x="1746" y="8410"/>
            <a:chExt cx="13923" cy="1326"/>
          </a:xfrm>
        </p:grpSpPr>
        <p:sp>
          <p:nvSpPr>
            <p:cNvPr id="55" name="矩形: 对角圆角 11"/>
            <p:cNvSpPr/>
            <p:nvPr>
              <p:custDataLst>
                <p:tags r:id="rId22"/>
              </p:custDataLst>
            </p:nvPr>
          </p:nvSpPr>
          <p:spPr>
            <a:xfrm>
              <a:off x="10629" y="8410"/>
              <a:ext cx="5041" cy="1326"/>
            </a:xfrm>
            <a:prstGeom prst="round2DiagRect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>
              <p:custDataLst>
                <p:tags r:id="rId23"/>
              </p:custDataLst>
            </p:nvPr>
          </p:nvSpPr>
          <p:spPr>
            <a:xfrm>
              <a:off x="10629" y="8624"/>
              <a:ext cx="3624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Theme color makes PPT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     more convenient to change.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cxnSp>
          <p:nvCxnSpPr>
            <p:cNvPr id="58" name="直接连接符 57"/>
            <p:cNvCxnSpPr/>
            <p:nvPr>
              <p:custDataLst>
                <p:tags r:id="rId24"/>
              </p:custDataLst>
            </p:nvPr>
          </p:nvCxnSpPr>
          <p:spPr>
            <a:xfrm>
              <a:off x="9997" y="9016"/>
              <a:ext cx="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>
              <p:custDataLst>
                <p:tags r:id="rId25"/>
              </p:custDataLst>
            </p:nvPr>
          </p:nvSpPr>
          <p:spPr>
            <a:xfrm>
              <a:off x="7225" y="8766"/>
              <a:ext cx="3166" cy="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/>
            <p:nvPr>
              <p:custDataLst>
                <p:tags r:id="rId26"/>
              </p:custDataLst>
            </p:nvPr>
          </p:nvCxnSpPr>
          <p:spPr>
            <a:xfrm>
              <a:off x="6651" y="9016"/>
              <a:ext cx="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: 对角圆角 11"/>
            <p:cNvSpPr/>
            <p:nvPr>
              <p:custDataLst>
                <p:tags r:id="rId27"/>
              </p:custDataLst>
            </p:nvPr>
          </p:nvSpPr>
          <p:spPr>
            <a:xfrm>
              <a:off x="1746" y="8410"/>
              <a:ext cx="5041" cy="1326"/>
            </a:xfrm>
            <a:prstGeom prst="round2DiagRect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>
              <p:custDataLst>
                <p:tags r:id="rId28"/>
              </p:custDataLst>
            </p:nvPr>
          </p:nvSpPr>
          <p:spPr>
            <a:xfrm>
              <a:off x="1746" y="8624"/>
              <a:ext cx="3624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Theme color makes PPT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     more convenient to change.</a:t>
              </a:r>
              <a:endParaRPr kumimoji="1"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108075" y="1261745"/>
            <a:ext cx="8841740" cy="466725"/>
            <a:chOff x="1746" y="8715"/>
            <a:chExt cx="13924" cy="735"/>
          </a:xfrm>
        </p:grpSpPr>
        <p:sp>
          <p:nvSpPr>
            <p:cNvPr id="68" name="矩形: 对角圆角 11"/>
            <p:cNvSpPr/>
            <p:nvPr>
              <p:custDataLst>
                <p:tags r:id="rId29"/>
              </p:custDataLst>
            </p:nvPr>
          </p:nvSpPr>
          <p:spPr>
            <a:xfrm>
              <a:off x="10629" y="8715"/>
              <a:ext cx="5041" cy="735"/>
            </a:xfrm>
            <a:prstGeom prst="round2DiagRect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>
              <p:custDataLst>
                <p:tags r:id="rId30"/>
              </p:custDataLst>
            </p:nvPr>
          </p:nvSpPr>
          <p:spPr>
            <a:xfrm>
              <a:off x="11337" y="8853"/>
              <a:ext cx="3624" cy="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复杂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项目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cxnSp>
          <p:nvCxnSpPr>
            <p:cNvPr id="72" name="直接连接符 71"/>
            <p:cNvCxnSpPr/>
            <p:nvPr>
              <p:custDataLst>
                <p:tags r:id="rId31"/>
              </p:custDataLst>
            </p:nvPr>
          </p:nvCxnSpPr>
          <p:spPr>
            <a:xfrm>
              <a:off x="9997" y="9016"/>
              <a:ext cx="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>
              <p:custDataLst>
                <p:tags r:id="rId32"/>
              </p:custDataLst>
            </p:nvPr>
          </p:nvSpPr>
          <p:spPr>
            <a:xfrm>
              <a:off x="7225" y="8766"/>
              <a:ext cx="3166" cy="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4" name="直接连接符 73"/>
            <p:cNvCxnSpPr/>
            <p:nvPr>
              <p:custDataLst>
                <p:tags r:id="rId33"/>
              </p:custDataLst>
            </p:nvPr>
          </p:nvCxnSpPr>
          <p:spPr>
            <a:xfrm>
              <a:off x="6651" y="9016"/>
              <a:ext cx="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: 对角圆角 11"/>
            <p:cNvSpPr/>
            <p:nvPr>
              <p:custDataLst>
                <p:tags r:id="rId34"/>
              </p:custDataLst>
            </p:nvPr>
          </p:nvSpPr>
          <p:spPr>
            <a:xfrm>
              <a:off x="1746" y="8733"/>
              <a:ext cx="5041" cy="703"/>
            </a:xfrm>
            <a:prstGeom prst="round2DiagRect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>
              <p:custDataLst>
                <p:tags r:id="rId35"/>
              </p:custDataLst>
            </p:nvPr>
          </p:nvSpPr>
          <p:spPr>
            <a:xfrm>
              <a:off x="2242" y="8834"/>
              <a:ext cx="3624" cy="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简单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Arial" panose="020B0604020202090204" pitchFamily="34" charset="0"/>
                  <a:ea typeface="华文楷体" panose="02010600040101010101" pitchFamily="2" charset="-122"/>
                </a:rPr>
                <a:t>项目</a:t>
              </a:r>
              <a:endParaRPr kumimoji="1" lang="zh-CN" altLang="en-US" sz="1200" dirty="0">
                <a:solidFill>
                  <a:schemeClr val="tx1"/>
                </a:solidFill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</p:grpSp>
      <p:sp>
        <p:nvSpPr>
          <p:cNvPr id="78" name="文本框 77"/>
          <p:cNvSpPr txBox="1"/>
          <p:nvPr>
            <p:custDataLst>
              <p:tags r:id="rId36"/>
            </p:custDataLst>
          </p:nvPr>
        </p:nvSpPr>
        <p:spPr>
          <a:xfrm>
            <a:off x="4992019" y="5312692"/>
            <a:ext cx="1137203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kumimoji="1"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ea typeface="华文楷体" panose="02010600040101010101" pitchFamily="2" charset="-122"/>
              </a:rPr>
              <a:t>Text here</a:t>
            </a:r>
            <a:endParaRPr kumimoji="1" lang="en-US" altLang="zh-CN" sz="1400" b="1" dirty="0">
              <a:solidFill>
                <a:schemeClr val="bg1"/>
              </a:solidFill>
              <a:latin typeface="Arial" panose="020B0604020202090204" pitchFamily="34" charset="0"/>
              <a:ea typeface="华文楷体" panose="02010600040101010101" pitchFamily="2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37"/>
            </p:custDataLst>
          </p:nvPr>
        </p:nvSpPr>
        <p:spPr>
          <a:xfrm>
            <a:off x="4992654" y="1268377"/>
            <a:ext cx="1137203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b="1" dirty="0">
                <a:solidFill>
                  <a:schemeClr val="bg1"/>
                </a:solidFill>
                <a:latin typeface="Arial" panose="020B0604020202090204" pitchFamily="34" charset="0"/>
                <a:ea typeface="华文楷体" panose="02010600040101010101" pitchFamily="2" charset="-122"/>
              </a:rPr>
              <a:t>配置</a:t>
            </a:r>
            <a:r>
              <a:rPr kumimoji="1" lang="zh-CN" altLang="en-US" sz="1400" b="1" dirty="0">
                <a:solidFill>
                  <a:schemeClr val="bg1"/>
                </a:solidFill>
                <a:latin typeface="Arial" panose="020B0604020202090204" pitchFamily="34" charset="0"/>
                <a:ea typeface="华文楷体" panose="02010600040101010101" pitchFamily="2" charset="-122"/>
              </a:rPr>
              <a:t>规则</a:t>
            </a:r>
            <a:endParaRPr kumimoji="1" lang="zh-CN" altLang="en-US" sz="1400" b="1" dirty="0">
              <a:solidFill>
                <a:schemeClr val="bg1"/>
              </a:solidFill>
              <a:latin typeface="Arial" panose="020B0604020202090204" pitchFamily="3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lide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36075" y="1246247"/>
            <a:ext cx="9326201" cy="4444258"/>
            <a:chOff x="1436075" y="1246247"/>
            <a:chExt cx="9326201" cy="4444258"/>
          </a:xfrm>
        </p:grpSpPr>
        <p:sp>
          <p:nvSpPr>
            <p:cNvPr id="3" name="矩形: 圆角 2"/>
            <p:cNvSpPr/>
            <p:nvPr/>
          </p:nvSpPr>
          <p:spPr>
            <a:xfrm>
              <a:off x="3966117" y="1246247"/>
              <a:ext cx="4259766" cy="133814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华文楷体" panose="02010600040101010101" pitchFamily="2" charset="-122"/>
                </a:rPr>
                <a:t>构建工具层面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华文楷体" panose="02010600040101010101" pitchFamily="2" charset="-122"/>
                </a:rPr>
                <a:t>优化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959640" y="3593384"/>
              <a:ext cx="1066800" cy="10668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400" b="1">
                <a:solidFill>
                  <a:schemeClr val="accent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5562600" y="3593384"/>
              <a:ext cx="1066800" cy="106680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400" b="1">
                <a:solidFill>
                  <a:schemeClr val="accent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165560" y="3593384"/>
              <a:ext cx="1066800" cy="10668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400" b="1">
                <a:solidFill>
                  <a:schemeClr val="accent1"/>
                </a:solidFill>
              </a:endParaRPr>
            </a:p>
          </p:txBody>
        </p:sp>
        <p:cxnSp>
          <p:nvCxnSpPr>
            <p:cNvPr id="10" name="连接符: 肘形 9"/>
            <p:cNvCxnSpPr>
              <a:stCxn id="4" idx="0"/>
              <a:endCxn id="6" idx="0"/>
            </p:cNvCxnSpPr>
            <p:nvPr/>
          </p:nvCxnSpPr>
          <p:spPr>
            <a:xfrm rot="5400000" flipH="1" flipV="1">
              <a:off x="6096000" y="-9576"/>
              <a:ext cx="12700" cy="7205920"/>
            </a:xfrm>
            <a:prstGeom prst="bentConnector3">
              <a:avLst>
                <a:gd name="adj1" fmla="val 3960000"/>
              </a:avLst>
            </a:prstGeom>
            <a:ln>
              <a:solidFill>
                <a:schemeClr val="tx1">
                  <a:lumMod val="50000"/>
                  <a:lumOff val="50000"/>
                  <a:alpha val="4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3" idx="2"/>
              <a:endCxn id="5" idx="0"/>
            </p:cNvCxnSpPr>
            <p:nvPr/>
          </p:nvCxnSpPr>
          <p:spPr>
            <a:xfrm>
              <a:off x="6096000" y="2584393"/>
              <a:ext cx="0" cy="10089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40000"/>
                </a:schemeClr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436075" y="4796485"/>
              <a:ext cx="211393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Arial" panose="020B0604020202090204" pitchFamily="34" charset="0"/>
                  <a:ea typeface="华文楷体" panose="02010600040101010101" pitchFamily="2" charset="-122"/>
                </a:rPr>
                <a:t>减少冗余</a:t>
              </a:r>
              <a:r>
                <a:rPr lang="zh-CN" altLang="en-US" sz="1600" b="1" dirty="0">
                  <a:latin typeface="Arial" panose="020B0604020202090204" pitchFamily="34" charset="0"/>
                  <a:ea typeface="华文楷体" panose="02010600040101010101" pitchFamily="2" charset="-122"/>
                </a:rPr>
                <a:t>代码</a:t>
              </a:r>
              <a:endParaRPr lang="zh-CN" altLang="en-US" sz="1600" b="1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36075" y="5137420"/>
              <a:ext cx="211393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latin typeface="Arial" panose="020B0604020202090204" pitchFamily="34" charset="0"/>
                  <a:ea typeface="华文楷体" panose="02010600040101010101" pitchFamily="2" charset="-122"/>
                </a:rPr>
                <a:t>通过</a:t>
              </a:r>
              <a:r>
                <a:rPr lang="en-US" altLang="zh-CN" sz="1000" dirty="0">
                  <a:latin typeface="Arial" panose="020B0604020202090204" pitchFamily="34" charset="0"/>
                  <a:ea typeface="华文楷体" panose="02010600040101010101" pitchFamily="2" charset="-122"/>
                </a:rPr>
                <a:t> TreeShaking </a:t>
              </a:r>
              <a:r>
                <a:rPr lang="zh-CN" altLang="en-US" sz="1000" dirty="0">
                  <a:latin typeface="Arial" panose="020B0604020202090204" pitchFamily="34" charset="0"/>
                  <a:ea typeface="华文楷体" panose="02010600040101010101" pitchFamily="2" charset="-122"/>
                </a:rPr>
                <a:t>消除无用代码，减少代码</a:t>
              </a:r>
              <a:r>
                <a:rPr lang="zh-CN" altLang="en-US" sz="1000" dirty="0">
                  <a:latin typeface="Arial" panose="020B0604020202090204" pitchFamily="34" charset="0"/>
                  <a:ea typeface="华文楷体" panose="02010600040101010101" pitchFamily="2" charset="-122"/>
                </a:rPr>
                <a:t>体积</a:t>
              </a:r>
              <a:endParaRPr lang="zh-CN" altLang="en-US" sz="1000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039035" y="4796485"/>
              <a:ext cx="211393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Arial" panose="020B0604020202090204" pitchFamily="34" charset="0"/>
                  <a:ea typeface="华文楷体" panose="02010600040101010101" pitchFamily="2" charset="-122"/>
                </a:rPr>
                <a:t>代码分割</a:t>
              </a:r>
              <a:endParaRPr lang="zh-CN" altLang="en-US" sz="1600" b="1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039035" y="5137420"/>
              <a:ext cx="2113930" cy="52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latin typeface="Arial" panose="020B0604020202090204" pitchFamily="34" charset="0"/>
                  <a:ea typeface="华文楷体" panose="02010600040101010101" pitchFamily="2" charset="-122"/>
                </a:rPr>
                <a:t>Theme color makes PPT more convenient to change. </a:t>
              </a:r>
              <a:endParaRPr lang="en-US" altLang="zh-CN" sz="1000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648345" y="4796485"/>
              <a:ext cx="211393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Arial" panose="020B0604020202090204" pitchFamily="34" charset="0"/>
                  <a:ea typeface="华文楷体" panose="02010600040101010101" pitchFamily="2" charset="-122"/>
                </a:rPr>
                <a:t>按需引入</a:t>
              </a:r>
              <a:endParaRPr lang="zh-CN" altLang="en-US" sz="1600" b="1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648345" y="5137420"/>
              <a:ext cx="2113930" cy="52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latin typeface="Arial" panose="020B0604020202090204" pitchFamily="34" charset="0"/>
                  <a:ea typeface="华文楷体" panose="02010600040101010101" pitchFamily="2" charset="-122"/>
                </a:rPr>
                <a:t>Theme color makes PPT more convenient to change. </a:t>
              </a:r>
              <a:endParaRPr lang="en-US" altLang="zh-CN" sz="1000" dirty="0">
                <a:latin typeface="Arial" panose="020B060402020209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2340728" y="3977194"/>
              <a:ext cx="304624" cy="299180"/>
            </a:xfrm>
            <a:custGeom>
              <a:avLst/>
              <a:gdLst>
                <a:gd name="connsiteX0" fmla="*/ 343764 w 533400"/>
                <a:gd name="connsiteY0" fmla="*/ 276846 h 523875"/>
                <a:gd name="connsiteX1" fmla="*/ 372339 w 533400"/>
                <a:gd name="connsiteY1" fmla="*/ 305421 h 523875"/>
                <a:gd name="connsiteX2" fmla="*/ 372339 w 533400"/>
                <a:gd name="connsiteY2" fmla="*/ 495921 h 523875"/>
                <a:gd name="connsiteX3" fmla="*/ 343764 w 533400"/>
                <a:gd name="connsiteY3" fmla="*/ 524496 h 523875"/>
                <a:gd name="connsiteX4" fmla="*/ 191364 w 533400"/>
                <a:gd name="connsiteY4" fmla="*/ 524496 h 523875"/>
                <a:gd name="connsiteX5" fmla="*/ 162789 w 533400"/>
                <a:gd name="connsiteY5" fmla="*/ 495921 h 523875"/>
                <a:gd name="connsiteX6" fmla="*/ 162789 w 533400"/>
                <a:gd name="connsiteY6" fmla="*/ 305421 h 523875"/>
                <a:gd name="connsiteX7" fmla="*/ 191364 w 533400"/>
                <a:gd name="connsiteY7" fmla="*/ 276846 h 523875"/>
                <a:gd name="connsiteX8" fmla="*/ 343764 w 533400"/>
                <a:gd name="connsiteY8" fmla="*/ 276846 h 523875"/>
                <a:gd name="connsiteX9" fmla="*/ 143739 w 533400"/>
                <a:gd name="connsiteY9" fmla="*/ 114921 h 523875"/>
                <a:gd name="connsiteX10" fmla="*/ 179934 w 533400"/>
                <a:gd name="connsiteY10" fmla="*/ 153021 h 523875"/>
                <a:gd name="connsiteX11" fmla="*/ 181839 w 533400"/>
                <a:gd name="connsiteY11" fmla="*/ 153021 h 523875"/>
                <a:gd name="connsiteX12" fmla="*/ 353289 w 533400"/>
                <a:gd name="connsiteY12" fmla="*/ 153021 h 523875"/>
                <a:gd name="connsiteX13" fmla="*/ 391389 w 533400"/>
                <a:gd name="connsiteY13" fmla="*/ 116826 h 523875"/>
                <a:gd name="connsiteX14" fmla="*/ 391389 w 533400"/>
                <a:gd name="connsiteY14" fmla="*/ 114921 h 523875"/>
                <a:gd name="connsiteX15" fmla="*/ 505689 w 533400"/>
                <a:gd name="connsiteY15" fmla="*/ 114921 h 523875"/>
                <a:gd name="connsiteX16" fmla="*/ 534264 w 533400"/>
                <a:gd name="connsiteY16" fmla="*/ 143496 h 523875"/>
                <a:gd name="connsiteX17" fmla="*/ 534264 w 533400"/>
                <a:gd name="connsiteY17" fmla="*/ 381621 h 523875"/>
                <a:gd name="connsiteX18" fmla="*/ 505689 w 533400"/>
                <a:gd name="connsiteY18" fmla="*/ 410196 h 523875"/>
                <a:gd name="connsiteX19" fmla="*/ 391389 w 533400"/>
                <a:gd name="connsiteY19" fmla="*/ 410196 h 523875"/>
                <a:gd name="connsiteX20" fmla="*/ 391389 w 533400"/>
                <a:gd name="connsiteY20" fmla="*/ 295896 h 523875"/>
                <a:gd name="connsiteX21" fmla="*/ 355194 w 533400"/>
                <a:gd name="connsiteY21" fmla="*/ 257796 h 523875"/>
                <a:gd name="connsiteX22" fmla="*/ 353289 w 533400"/>
                <a:gd name="connsiteY22" fmla="*/ 257796 h 523875"/>
                <a:gd name="connsiteX23" fmla="*/ 181839 w 533400"/>
                <a:gd name="connsiteY23" fmla="*/ 257796 h 523875"/>
                <a:gd name="connsiteX24" fmla="*/ 143739 w 533400"/>
                <a:gd name="connsiteY24" fmla="*/ 293991 h 523875"/>
                <a:gd name="connsiteX25" fmla="*/ 143739 w 533400"/>
                <a:gd name="connsiteY25" fmla="*/ 295896 h 523875"/>
                <a:gd name="connsiteX26" fmla="*/ 143739 w 533400"/>
                <a:gd name="connsiteY26" fmla="*/ 410196 h 523875"/>
                <a:gd name="connsiteX27" fmla="*/ 29439 w 533400"/>
                <a:gd name="connsiteY27" fmla="*/ 410196 h 523875"/>
                <a:gd name="connsiteX28" fmla="*/ 864 w 533400"/>
                <a:gd name="connsiteY28" fmla="*/ 381621 h 523875"/>
                <a:gd name="connsiteX29" fmla="*/ 864 w 533400"/>
                <a:gd name="connsiteY29" fmla="*/ 201408 h 523875"/>
                <a:gd name="connsiteX30" fmla="*/ 11151 w 533400"/>
                <a:gd name="connsiteY30" fmla="*/ 175405 h 523875"/>
                <a:gd name="connsiteX31" fmla="*/ 56300 w 533400"/>
                <a:gd name="connsiteY31" fmla="*/ 127018 h 523875"/>
                <a:gd name="connsiteX32" fmla="*/ 84112 w 533400"/>
                <a:gd name="connsiteY32" fmla="*/ 114921 h 523875"/>
                <a:gd name="connsiteX33" fmla="*/ 143739 w 533400"/>
                <a:gd name="connsiteY33" fmla="*/ 114921 h 523875"/>
                <a:gd name="connsiteX34" fmla="*/ 462827 w 533400"/>
                <a:gd name="connsiteY34" fmla="*/ 172071 h 523875"/>
                <a:gd name="connsiteX35" fmla="*/ 448539 w 533400"/>
                <a:gd name="connsiteY35" fmla="*/ 186359 h 523875"/>
                <a:gd name="connsiteX36" fmla="*/ 462827 w 533400"/>
                <a:gd name="connsiteY36" fmla="*/ 200646 h 523875"/>
                <a:gd name="connsiteX37" fmla="*/ 477114 w 533400"/>
                <a:gd name="connsiteY37" fmla="*/ 186359 h 523875"/>
                <a:gd name="connsiteX38" fmla="*/ 462827 w 533400"/>
                <a:gd name="connsiteY38" fmla="*/ 172071 h 523875"/>
                <a:gd name="connsiteX39" fmla="*/ 343764 w 533400"/>
                <a:gd name="connsiteY39" fmla="*/ 621 h 523875"/>
                <a:gd name="connsiteX40" fmla="*/ 372339 w 533400"/>
                <a:gd name="connsiteY40" fmla="*/ 29196 h 523875"/>
                <a:gd name="connsiteX41" fmla="*/ 372339 w 533400"/>
                <a:gd name="connsiteY41" fmla="*/ 105396 h 523875"/>
                <a:gd name="connsiteX42" fmla="*/ 343764 w 533400"/>
                <a:gd name="connsiteY42" fmla="*/ 133971 h 523875"/>
                <a:gd name="connsiteX43" fmla="*/ 191364 w 533400"/>
                <a:gd name="connsiteY43" fmla="*/ 133971 h 523875"/>
                <a:gd name="connsiteX44" fmla="*/ 162789 w 533400"/>
                <a:gd name="connsiteY44" fmla="*/ 105396 h 523875"/>
                <a:gd name="connsiteX45" fmla="*/ 162789 w 533400"/>
                <a:gd name="connsiteY45" fmla="*/ 29196 h 523875"/>
                <a:gd name="connsiteX46" fmla="*/ 191364 w 533400"/>
                <a:gd name="connsiteY46" fmla="*/ 621 h 523875"/>
                <a:gd name="connsiteX47" fmla="*/ 343764 w 533400"/>
                <a:gd name="connsiteY47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33400" h="523875">
                  <a:moveTo>
                    <a:pt x="343764" y="276846"/>
                  </a:moveTo>
                  <a:cubicBezTo>
                    <a:pt x="359576" y="276846"/>
                    <a:pt x="372339" y="289610"/>
                    <a:pt x="372339" y="305421"/>
                  </a:cubicBezTo>
                  <a:lnTo>
                    <a:pt x="372339" y="495921"/>
                  </a:lnTo>
                  <a:cubicBezTo>
                    <a:pt x="372339" y="511732"/>
                    <a:pt x="359576" y="524496"/>
                    <a:pt x="343764" y="524496"/>
                  </a:cubicBezTo>
                  <a:lnTo>
                    <a:pt x="191364" y="524496"/>
                  </a:lnTo>
                  <a:cubicBezTo>
                    <a:pt x="175552" y="524496"/>
                    <a:pt x="162789" y="511732"/>
                    <a:pt x="162789" y="495921"/>
                  </a:cubicBezTo>
                  <a:lnTo>
                    <a:pt x="162789" y="305421"/>
                  </a:lnTo>
                  <a:cubicBezTo>
                    <a:pt x="162789" y="289610"/>
                    <a:pt x="175552" y="276846"/>
                    <a:pt x="191364" y="276846"/>
                  </a:cubicBezTo>
                  <a:lnTo>
                    <a:pt x="343764" y="276846"/>
                  </a:lnTo>
                  <a:close/>
                  <a:moveTo>
                    <a:pt x="143739" y="114921"/>
                  </a:moveTo>
                  <a:cubicBezTo>
                    <a:pt x="143739" y="135305"/>
                    <a:pt x="159741" y="151973"/>
                    <a:pt x="179934" y="153021"/>
                  </a:cubicBezTo>
                  <a:lnTo>
                    <a:pt x="181839" y="153021"/>
                  </a:lnTo>
                  <a:lnTo>
                    <a:pt x="353289" y="153021"/>
                  </a:lnTo>
                  <a:cubicBezTo>
                    <a:pt x="373673" y="153021"/>
                    <a:pt x="390341" y="137019"/>
                    <a:pt x="391389" y="116826"/>
                  </a:cubicBezTo>
                  <a:lnTo>
                    <a:pt x="391389" y="114921"/>
                  </a:lnTo>
                  <a:lnTo>
                    <a:pt x="505689" y="114921"/>
                  </a:lnTo>
                  <a:cubicBezTo>
                    <a:pt x="521501" y="114921"/>
                    <a:pt x="534264" y="127685"/>
                    <a:pt x="534264" y="143496"/>
                  </a:cubicBezTo>
                  <a:lnTo>
                    <a:pt x="534264" y="381621"/>
                  </a:lnTo>
                  <a:cubicBezTo>
                    <a:pt x="534264" y="397432"/>
                    <a:pt x="521501" y="410196"/>
                    <a:pt x="505689" y="410196"/>
                  </a:cubicBezTo>
                  <a:lnTo>
                    <a:pt x="391389" y="410196"/>
                  </a:lnTo>
                  <a:lnTo>
                    <a:pt x="391389" y="295896"/>
                  </a:lnTo>
                  <a:cubicBezTo>
                    <a:pt x="391389" y="275512"/>
                    <a:pt x="375387" y="258844"/>
                    <a:pt x="355194" y="257796"/>
                  </a:cubicBezTo>
                  <a:lnTo>
                    <a:pt x="353289" y="257796"/>
                  </a:lnTo>
                  <a:lnTo>
                    <a:pt x="181839" y="257796"/>
                  </a:lnTo>
                  <a:cubicBezTo>
                    <a:pt x="161455" y="257796"/>
                    <a:pt x="144787" y="273798"/>
                    <a:pt x="143739" y="293991"/>
                  </a:cubicBezTo>
                  <a:lnTo>
                    <a:pt x="143739" y="295896"/>
                  </a:lnTo>
                  <a:lnTo>
                    <a:pt x="143739" y="410196"/>
                  </a:lnTo>
                  <a:lnTo>
                    <a:pt x="29439" y="410196"/>
                  </a:lnTo>
                  <a:cubicBezTo>
                    <a:pt x="13627" y="410196"/>
                    <a:pt x="864" y="397432"/>
                    <a:pt x="864" y="381621"/>
                  </a:cubicBezTo>
                  <a:lnTo>
                    <a:pt x="864" y="201408"/>
                  </a:lnTo>
                  <a:cubicBezTo>
                    <a:pt x="864" y="191788"/>
                    <a:pt x="4484" y="182454"/>
                    <a:pt x="11151" y="175405"/>
                  </a:cubicBezTo>
                  <a:lnTo>
                    <a:pt x="56300" y="127018"/>
                  </a:lnTo>
                  <a:cubicBezTo>
                    <a:pt x="63538" y="119303"/>
                    <a:pt x="73635" y="114921"/>
                    <a:pt x="84112" y="114921"/>
                  </a:cubicBez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43764" y="621"/>
                  </a:moveTo>
                  <a:cubicBezTo>
                    <a:pt x="359576" y="621"/>
                    <a:pt x="372339" y="13385"/>
                    <a:pt x="372339" y="29196"/>
                  </a:cubicBezTo>
                  <a:lnTo>
                    <a:pt x="372339" y="105396"/>
                  </a:lnTo>
                  <a:cubicBezTo>
                    <a:pt x="372339" y="121207"/>
                    <a:pt x="359576" y="133971"/>
                    <a:pt x="343764" y="133971"/>
                  </a:cubicBezTo>
                  <a:lnTo>
                    <a:pt x="191364" y="133971"/>
                  </a:lnTo>
                  <a:cubicBezTo>
                    <a:pt x="175552" y="133971"/>
                    <a:pt x="162789" y="121207"/>
                    <a:pt x="162789" y="105396"/>
                  </a:cubicBezTo>
                  <a:lnTo>
                    <a:pt x="162789" y="29196"/>
                  </a:lnTo>
                  <a:cubicBezTo>
                    <a:pt x="162789" y="13385"/>
                    <a:pt x="175552" y="621"/>
                    <a:pt x="191364" y="621"/>
                  </a:cubicBezTo>
                  <a:lnTo>
                    <a:pt x="343764" y="62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9538141" y="3992901"/>
              <a:ext cx="321638" cy="267766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958739" y="3976325"/>
              <a:ext cx="274522" cy="300918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10.xml><?xml version="1.0" encoding="utf-8"?>
<p:tagLst xmlns:p="http://schemas.openxmlformats.org/presentationml/2006/main">
  <p:tag name="THINKCELLSHAPEDONOTDELETE" val="tc3JWICArRGOUzWgcxeJV6g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MH" val="20190519151247"/>
  <p:tag name="MH_LIBRARY" val="GRAPHIC"/>
  <p:tag name="MH_TYPE" val="Other"/>
  <p:tag name="MH_ORDER" val="1"/>
</p:tagLst>
</file>

<file path=ppt/tags/tag105.xml><?xml version="1.0" encoding="utf-8"?>
<p:tagLst xmlns:p="http://schemas.openxmlformats.org/presentationml/2006/main">
  <p:tag name="MH" val="20190519151247"/>
  <p:tag name="MH_LIBRARY" val="GRAPHIC"/>
  <p:tag name="MH_TYPE" val="Other"/>
  <p:tag name="MH_ORDER" val="2"/>
</p:tagLst>
</file>

<file path=ppt/tags/tag106.xml><?xml version="1.0" encoding="utf-8"?>
<p:tagLst xmlns:p="http://schemas.openxmlformats.org/presentationml/2006/main">
  <p:tag name="MH" val="20190519151247"/>
  <p:tag name="MH_LIBRARY" val="GRAPHIC"/>
  <p:tag name="MH_TYPE" val="Other"/>
  <p:tag name="MH_ORDER" val="3"/>
</p:tagLst>
</file>

<file path=ppt/tags/tag107.xml><?xml version="1.0" encoding="utf-8"?>
<p:tagLst xmlns:p="http://schemas.openxmlformats.org/presentationml/2006/main">
  <p:tag name="MH" val="20190519151247"/>
  <p:tag name="MH_LIBRARY" val="GRAPHIC"/>
  <p:tag name="MH_TYPE" val="Other"/>
  <p:tag name="MH_ORDER" val="4"/>
</p:tagLst>
</file>

<file path=ppt/tags/tag108.xml><?xml version="1.0" encoding="utf-8"?>
<p:tagLst xmlns:p="http://schemas.openxmlformats.org/presentationml/2006/main">
  <p:tag name="MH" val="20190519151247"/>
  <p:tag name="MH_LIBRARY" val="GRAPHIC"/>
  <p:tag name="MH_TYPE" val="Other"/>
  <p:tag name="MH_ORDER" val="5"/>
</p:tagLst>
</file>

<file path=ppt/tags/tag109.xml><?xml version="1.0" encoding="utf-8"?>
<p:tagLst xmlns:p="http://schemas.openxmlformats.org/presentationml/2006/main">
  <p:tag name="MH" val="20190519151247"/>
  <p:tag name="MH_LIBRARY" val="GRAPHIC"/>
  <p:tag name="MH_TYPE" val="Other"/>
  <p:tag name="MH_ORDER" val="6"/>
</p:tagLst>
</file>

<file path=ppt/tags/tag11.xml><?xml version="1.0" encoding="utf-8"?>
<p:tagLst xmlns:p="http://schemas.openxmlformats.org/presentationml/2006/main">
  <p:tag name="THINKCELLSHAPEDONOTDELETE" val="thinkcellActiveDocDoNotDelete"/>
</p:tagLst>
</file>

<file path=ppt/tags/tag110.xml><?xml version="1.0" encoding="utf-8"?>
<p:tagLst xmlns:p="http://schemas.openxmlformats.org/presentationml/2006/main">
  <p:tag name="MH" val="20190519151247"/>
  <p:tag name="MH_LIBRARY" val="GRAPHIC"/>
  <p:tag name="MH_TYPE" val="Other"/>
  <p:tag name="MH_ORDER" val="7"/>
</p:tagLst>
</file>

<file path=ppt/tags/tag111.xml><?xml version="1.0" encoding="utf-8"?>
<p:tagLst xmlns:p="http://schemas.openxmlformats.org/presentationml/2006/main">
  <p:tag name="MH" val="20190519151247"/>
  <p:tag name="MH_LIBRARY" val="GRAPHIC"/>
  <p:tag name="MH_TYPE" val="Other"/>
  <p:tag name="MH_ORDER" val="8"/>
</p:tagLst>
</file>

<file path=ppt/tags/tag112.xml><?xml version="1.0" encoding="utf-8"?>
<p:tagLst xmlns:p="http://schemas.openxmlformats.org/presentationml/2006/main">
  <p:tag name="MH" val="20190519151247"/>
  <p:tag name="MH_LIBRARY" val="GRAPHIC"/>
  <p:tag name="MH_TYPE" val="Other"/>
  <p:tag name="MH_ORDER" val="9"/>
</p:tagLst>
</file>

<file path=ppt/tags/tag113.xml><?xml version="1.0" encoding="utf-8"?>
<p:tagLst xmlns:p="http://schemas.openxmlformats.org/presentationml/2006/main">
  <p:tag name="MH" val="20190519151247"/>
  <p:tag name="MH_LIBRARY" val="GRAPHIC"/>
  <p:tag name="MH_TYPE" val="Other"/>
  <p:tag name="MH_ORDER" val="10"/>
</p:tagLst>
</file>

<file path=ppt/tags/tag114.xml><?xml version="1.0" encoding="utf-8"?>
<p:tagLst xmlns:p="http://schemas.openxmlformats.org/presentationml/2006/main">
  <p:tag name="MH" val="20190519151247"/>
  <p:tag name="MH_LIBRARY" val="GRAPHIC"/>
  <p:tag name="MH_TYPE" val="Other"/>
  <p:tag name="MH_ORDER" val="11"/>
</p:tagLst>
</file>

<file path=ppt/tags/tag115.xml><?xml version="1.0" encoding="utf-8"?>
<p:tagLst xmlns:p="http://schemas.openxmlformats.org/presentationml/2006/main">
  <p:tag name="MH" val="20190519151247"/>
  <p:tag name="MH_LIBRARY" val="GRAPHIC"/>
  <p:tag name="MH_TYPE" val="Other"/>
  <p:tag name="MH_ORDER" val="13"/>
</p:tagLst>
</file>

<file path=ppt/tags/tag116.xml><?xml version="1.0" encoding="utf-8"?>
<p:tagLst xmlns:p="http://schemas.openxmlformats.org/presentationml/2006/main">
  <p:tag name="MH" val="20190519151247"/>
  <p:tag name="MH_LIBRARY" val="GRAPHIC"/>
  <p:tag name="MH_TYPE" val="Other"/>
  <p:tag name="MH_ORDER" val="14"/>
</p:tagLst>
</file>

<file path=ppt/tags/tag117.xml><?xml version="1.0" encoding="utf-8"?>
<p:tagLst xmlns:p="http://schemas.openxmlformats.org/presentationml/2006/main">
  <p:tag name="MH" val="20190519151247"/>
  <p:tag name="MH_LIBRARY" val="GRAPHIC"/>
  <p:tag name="MH_TYPE" val="Other"/>
  <p:tag name="MH_ORDER" val="15"/>
</p:tagLst>
</file>

<file path=ppt/tags/tag118.xml><?xml version="1.0" encoding="utf-8"?>
<p:tagLst xmlns:p="http://schemas.openxmlformats.org/presentationml/2006/main">
  <p:tag name="MH" val="20190519151247"/>
  <p:tag name="MH_LIBRARY" val="GRAPHIC"/>
  <p:tag name="MH_TYPE" val="Other"/>
  <p:tag name="MH_ORDER" val="16"/>
</p:tagLst>
</file>

<file path=ppt/tags/tag119.xml><?xml version="1.0" encoding="utf-8"?>
<p:tagLst xmlns:p="http://schemas.openxmlformats.org/presentationml/2006/main">
  <p:tag name="MH" val="20190519151247"/>
  <p:tag name="MH_LIBRARY" val="GRAPHIC"/>
  <p:tag name="MH_TYPE" val="Other"/>
  <p:tag name="MH_ORDER" val="17"/>
</p:tagLst>
</file>

<file path=ppt/tags/tag12.xml><?xml version="1.0" encoding="utf-8"?>
<p:tagLst xmlns:p="http://schemas.openxmlformats.org/presentationml/2006/main">
  <p:tag name="THINKCELLSHAPEDONOTDELETE" val="tP2g6F_FgQmWgvO7pRubLvQ"/>
</p:tagLst>
</file>

<file path=ppt/tags/tag120.xml><?xml version="1.0" encoding="utf-8"?>
<p:tagLst xmlns:p="http://schemas.openxmlformats.org/presentationml/2006/main">
  <p:tag name="MH" val="20190519151247"/>
  <p:tag name="MH_LIBRARY" val="GRAPHIC"/>
  <p:tag name="MH_TYPE" val="Other"/>
  <p:tag name="MH_ORDER" val="18"/>
</p:tagLst>
</file>

<file path=ppt/tags/tag121.xml><?xml version="1.0" encoding="utf-8"?>
<p:tagLst xmlns:p="http://schemas.openxmlformats.org/presentationml/2006/main">
  <p:tag name="commondata" val="eyJoZGlkIjoiY2Y3MTVmNjY5NGMwYjk3MzZhYTdkYmI0M2QzMTM0NmEifQ=="/>
</p:tagLst>
</file>

<file path=ppt/tags/tag13.xml><?xml version="1.0" encoding="utf-8"?>
<p:tagLst xmlns:p="http://schemas.openxmlformats.org/presentationml/2006/main">
  <p:tag name="THINKCELLSHAPEDONOTDELETE" val="thinkcellActiveDocDoNotDelete"/>
</p:tagLst>
</file>

<file path=ppt/tags/tag14.xml><?xml version="1.0" encoding="utf-8"?>
<p:tagLst xmlns:p="http://schemas.openxmlformats.org/presentationml/2006/main">
  <p:tag name="THINKCELLSHAPEDONOTDELETE" val="tP2g6F_FgQmWgvO7pRubLvQ"/>
</p:tagLst>
</file>

<file path=ppt/tags/tag15.xml><?xml version="1.0" encoding="utf-8"?>
<p:tagLst xmlns:p="http://schemas.openxmlformats.org/presentationml/2006/main">
  <p:tag name="THINKCELLSHAPEDONOTDELETE" val="thinkcellActiveDocDoNotDelete"/>
</p:tagLst>
</file>

<file path=ppt/tags/tag16.xml><?xml version="1.0" encoding="utf-8"?>
<p:tagLst xmlns:p="http://schemas.openxmlformats.org/presentationml/2006/main">
  <p:tag name="EE4P_INTELLIGENT_ELEMENT" val="{Name}"/>
</p:tagLst>
</file>

<file path=ppt/tags/tag17.xml><?xml version="1.0" encoding="utf-8"?>
<p:tagLst xmlns:p="http://schemas.openxmlformats.org/presentationml/2006/main">
  <p:tag name="THINKCELLSHAPEDONOTDELETE" val="thinkcellActiveDocDoNotDelete"/>
</p:tagLst>
</file>

<file path=ppt/tags/tag18.xml><?xml version="1.0" encoding="utf-8"?>
<p:tagLst xmlns:p="http://schemas.openxmlformats.org/presentationml/2006/main">
  <p:tag name="THINKCELLSHAPEDONOTDELETE" val="tomR7ZrdbSp6sj4BiaRrhMA"/>
</p:tagLst>
</file>

<file path=ppt/tags/tag19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THINKCELLSHAPEDONOTDELETE" val="tP2g6F_FgQmWgvO7pRubLvQ"/>
</p:tagLst>
</file>

<file path=ppt/tags/tag20.xml><?xml version="1.0" encoding="utf-8"?>
<p:tagLst xmlns:p="http://schemas.openxmlformats.org/presentationml/2006/main">
  <p:tag name="THINKCELLSHAPEDONOTDELETE" val="thinkcellActiveDocDoNotDelete"/>
</p:tagLst>
</file>

<file path=ppt/tags/tag21.xml><?xml version="1.0" encoding="utf-8"?>
<p:tagLst xmlns:p="http://schemas.openxmlformats.org/presentationml/2006/main">
  <p:tag name="EE4P_INTELLIGENT_ELEMENT" val="{Name}"/>
</p:tagLst>
</file>

<file path=ppt/tags/tag22.xml><?xml version="1.0" encoding="utf-8"?>
<p:tagLst xmlns:p="http://schemas.openxmlformats.org/presentationml/2006/main">
  <p:tag name="THINKCELLSHAPEDONOTDELETE" val="thinkcellActiveDocDoNotDelete"/>
</p:tagLst>
</file>

<file path=ppt/tags/tag23.xml><?xml version="1.0" encoding="utf-8"?>
<p:tagLst xmlns:p="http://schemas.openxmlformats.org/presentationml/2006/main">
  <p:tag name="EE4P_INTELLIGENT_ELEMENT" val="{Name}"/>
</p:tagLst>
</file>

<file path=ppt/tags/tag24.xml><?xml version="1.0" encoding="utf-8"?>
<p:tagLst xmlns:p="http://schemas.openxmlformats.org/presentationml/2006/main">
  <p:tag name="THINKCELLSHAPEDONOTDELETE" val="thinkcellActiveDocDoNotDelete"/>
</p:tagLst>
</file>

<file path=ppt/tags/tag25.xml><?xml version="1.0" encoding="utf-8"?>
<p:tagLst xmlns:p="http://schemas.openxmlformats.org/presentationml/2006/main">
  <p:tag name="EE4P_INTELLIGENT_ELEMENT" val="{Name}"/>
</p:tagLst>
</file>

<file path=ppt/tags/tag26.xml><?xml version="1.0" encoding="utf-8"?>
<p:tagLst xmlns:p="http://schemas.openxmlformats.org/presentationml/2006/main">
  <p:tag name="THINKCELLSHAPEDONOTDELETE" val="thinkcellActiveDocDoNotDelete"/>
</p:tagLst>
</file>

<file path=ppt/tags/tag27.xml><?xml version="1.0" encoding="utf-8"?>
<p:tagLst xmlns:p="http://schemas.openxmlformats.org/presentationml/2006/main">
  <p:tag name="THINKCELLSHAPEDONOTDELETE" val="thinkcellActiveDocDoNotDelete"/>
</p:tagLst>
</file>

<file path=ppt/tags/tag28.xml><?xml version="1.0" encoding="utf-8"?>
<p:tagLst xmlns:p="http://schemas.openxmlformats.org/presentationml/2006/main">
  <p:tag name="THINKCELLSHAPEDONOTDELETE" val="thinkcellActiveDocDoNotDelete"/>
</p:tagLst>
</file>

<file path=ppt/tags/tag29.xml><?xml version="1.0" encoding="utf-8"?>
<p:tagLst xmlns:p="http://schemas.openxmlformats.org/presentationml/2006/main">
  <p:tag name="THINKCELLSHAPEDONOTDELETE" val="tomR7ZrdbSp6sj4BiaRrhMA"/>
</p:tagLst>
</file>

<file path=ppt/tags/tag3.xml><?xml version="1.0" encoding="utf-8"?>
<p:tagLst xmlns:p="http://schemas.openxmlformats.org/presentationml/2006/main">
  <p:tag name="THINKCELLSHAPEDONOTDELETE" val="thinkcellActiveDocDoNotDelete"/>
</p:tagLst>
</file>

<file path=ppt/tags/tag30.xml><?xml version="1.0" encoding="utf-8"?>
<p:tagLst xmlns:p="http://schemas.openxmlformats.org/presentationml/2006/main">
  <p:tag name="THINKCELLSHAPEDONOTDELETE" val="thinkcellActiveDocDoNotDelete"/>
</p:tagLst>
</file>

<file path=ppt/tags/tag31.xml><?xml version="1.0" encoding="utf-8"?>
<p:tagLst xmlns:p="http://schemas.openxmlformats.org/presentationml/2006/main">
  <p:tag name="THINKCELLSHAPEDONOTDELETE" val="thinkcellActiveDocDoNotDelete"/>
</p:tagLst>
</file>

<file path=ppt/tags/tag32.xml><?xml version="1.0" encoding="utf-8"?>
<p:tagLst xmlns:p="http://schemas.openxmlformats.org/presentationml/2006/main">
  <p:tag name="EE4P_INTELLIGENT_ELEMENT" val="{Name}"/>
</p:tagLst>
</file>

<file path=ppt/tags/tag33.xml><?xml version="1.0" encoding="utf-8"?>
<p:tagLst xmlns:p="http://schemas.openxmlformats.org/presentationml/2006/main">
  <p:tag name="THINKCELLSHAPEDONOTDELETE" val="thinkcellActiveDocDoNotDelete"/>
</p:tagLst>
</file>

<file path=ppt/tags/tag34.xml><?xml version="1.0" encoding="utf-8"?>
<p:tagLst xmlns:p="http://schemas.openxmlformats.org/presentationml/2006/main">
  <p:tag name="EE4P_INTELLIGENT_ELEMENT" val="{Name}"/>
</p:tagLst>
</file>

<file path=ppt/tags/tag35.xml><?xml version="1.0" encoding="utf-8"?>
<p:tagLst xmlns:p="http://schemas.openxmlformats.org/presentationml/2006/main">
  <p:tag name="THINKCELLSHAPEDONOTDELETE" val="thinkcellActiveDocDoNotDelete"/>
</p:tagLst>
</file>

<file path=ppt/tags/tag36.xml><?xml version="1.0" encoding="utf-8"?>
<p:tagLst xmlns:p="http://schemas.openxmlformats.org/presentationml/2006/main">
  <p:tag name="EE4P_INTELLIGENT_ELEMENT" val="{Name}"/>
</p:tagLst>
</file>

<file path=ppt/tags/tag37.xml><?xml version="1.0" encoding="utf-8"?>
<p:tagLst xmlns:p="http://schemas.openxmlformats.org/presentationml/2006/main">
  <p:tag name="THINKCELLSHAPEDONOTDELETE" val="thinkcellActiveDocDoNotDelete"/>
</p:tagLst>
</file>

<file path=ppt/tags/tag38.xml><?xml version="1.0" encoding="utf-8"?>
<p:tagLst xmlns:p="http://schemas.openxmlformats.org/presentationml/2006/main">
  <p:tag name="THINKCELLSHAPEDONOTDELETE" val="thinkcellActiveDocDoNotDelete"/>
</p:tagLst>
</file>

<file path=ppt/tags/tag39.xml><?xml version="1.0" encoding="utf-8"?>
<p:tagLst xmlns:p="http://schemas.openxmlformats.org/presentationml/2006/main">
  <p:tag name="THINKCELLSHAPEDONOTDELETE" val="thinkcellActiveDocDoNotDelete"/>
</p:tagLst>
</file>

<file path=ppt/tags/tag4.xml><?xml version="1.0" encoding="utf-8"?>
<p:tagLst xmlns:p="http://schemas.openxmlformats.org/presentationml/2006/main">
  <p:tag name="THINKCELLSHAPEDONOTDELETE" val="tc3JWICArRGOUzWgcxeJV6g"/>
</p:tagLst>
</file>

<file path=ppt/tags/tag40.xml><?xml version="1.0" encoding="utf-8"?>
<p:tagLst xmlns:p="http://schemas.openxmlformats.org/presentationml/2006/main">
  <p:tag name="THINKCELLSHAPEDONOTDELETE" val="tomR7ZrdbSp6sj4BiaRrhMA"/>
</p:tagLst>
</file>

<file path=ppt/tags/tag41.xml><?xml version="1.0" encoding="utf-8"?>
<p:tagLst xmlns:p="http://schemas.openxmlformats.org/presentationml/2006/main">
  <p:tag name="THINKCELLSHAPEDONOTDELETE" val="thinkcellActiveDocDoNotDelete"/>
</p:tagLst>
</file>

<file path=ppt/tags/tag42.xml><?xml version="1.0" encoding="utf-8"?>
<p:tagLst xmlns:p="http://schemas.openxmlformats.org/presentationml/2006/main">
  <p:tag name="THINKCELLSHAPEDONOTDELETE" val="tP2g6F_FgQmWgvO7pRubLvQ"/>
</p:tagLst>
</file>

<file path=ppt/tags/tag43.xml><?xml version="1.0" encoding="utf-8"?>
<p:tagLst xmlns:p="http://schemas.openxmlformats.org/presentationml/2006/main">
  <p:tag name="THINKCELLSHAPEDONOTDELETE" val="thinkcellActiveDocDoNotDelete"/>
</p:tagLst>
</file>

<file path=ppt/tags/tag44.xml><?xml version="1.0" encoding="utf-8"?>
<p:tagLst xmlns:p="http://schemas.openxmlformats.org/presentationml/2006/main">
  <p:tag name="THINKCELLSHAPEDONOTDELETE" val="tc3JWICArRGOUzWgcxeJV6g"/>
</p:tagLst>
</file>

<file path=ppt/tags/tag45.xml><?xml version="1.0" encoding="utf-8"?>
<p:tagLst xmlns:p="http://schemas.openxmlformats.org/presentationml/2006/main">
  <p:tag name="THINKCELLSHAPEDONOTDELETE" val="thinkcellActiveDocDoNotDelete"/>
</p:tagLst>
</file>

<file path=ppt/tags/tag46.xml><?xml version="1.0" encoding="utf-8"?>
<p:tagLst xmlns:p="http://schemas.openxmlformats.org/presentationml/2006/main">
  <p:tag name="EE4P_INTELLIGENT_ELEMENT" val="{Name}"/>
</p:tagLst>
</file>

<file path=ppt/tags/tag47.xml><?xml version="1.0" encoding="utf-8"?>
<p:tagLst xmlns:p="http://schemas.openxmlformats.org/presentationml/2006/main">
  <p:tag name="THINKCELLSHAPEDONOTDELETE" val="thinkcellActiveDocDoNotDelete"/>
</p:tagLst>
</file>

<file path=ppt/tags/tag48.xml><?xml version="1.0" encoding="utf-8"?>
<p:tagLst xmlns:p="http://schemas.openxmlformats.org/presentationml/2006/main">
  <p:tag name="THINKCELLSHAPEDONOTDELETE" val="thinkcellActiveDocDoNotDelete"/>
</p:tagLst>
</file>

<file path=ppt/tags/tag49.xml><?xml version="1.0" encoding="utf-8"?>
<p:tagLst xmlns:p="http://schemas.openxmlformats.org/presentationml/2006/main">
  <p:tag name="THINKCELLSHAPEDONOTDELETE" val="tomR7ZrdbSp6sj4BiaRrhMA"/>
</p:tagLst>
</file>

<file path=ppt/tags/tag5.xml><?xml version="1.0" encoding="utf-8"?>
<p:tagLst xmlns:p="http://schemas.openxmlformats.org/presentationml/2006/main">
  <p:tag name="THINKCELLSHAPEDONOTDELETE" val="thinkcellActiveDocDoNotDelete"/>
</p:tagLst>
</file>

<file path=ppt/tags/tag50.xml><?xml version="1.0" encoding="utf-8"?>
<p:tagLst xmlns:p="http://schemas.openxmlformats.org/presentationml/2006/main">
  <p:tag name="THINKCELLSHAPEDONOTDELETE" val="thinkcellActiveDocDoNotDelete"/>
</p:tagLst>
</file>

<file path=ppt/tags/tag51.xml><?xml version="1.0" encoding="utf-8"?>
<p:tagLst xmlns:p="http://schemas.openxmlformats.org/presentationml/2006/main">
  <p:tag name="THINKCELLSHAPEDONOTDELETE" val="tP2g6F_FgQmWgvO7pRubLvQ"/>
</p:tagLst>
</file>

<file path=ppt/tags/tag52.xml><?xml version="1.0" encoding="utf-8"?>
<p:tagLst xmlns:p="http://schemas.openxmlformats.org/presentationml/2006/main">
  <p:tag name="THINKCELLSHAPEDONOTDELETE" val="thinkcellActiveDocDoNotDelete"/>
</p:tagLst>
</file>

<file path=ppt/tags/tag53.xml><?xml version="1.0" encoding="utf-8"?>
<p:tagLst xmlns:p="http://schemas.openxmlformats.org/presentationml/2006/main">
  <p:tag name="THINKCELLSHAPEDONOTDELETE" val="tc3JWICArRGOUzWgcxeJV6g"/>
</p:tagLst>
</file>

<file path=ppt/tags/tag54.xml><?xml version="1.0" encoding="utf-8"?>
<p:tagLst xmlns:p="http://schemas.openxmlformats.org/presentationml/2006/main">
  <p:tag name="THINKCELLSHAPEDONOTDELETE" val="thinkcellActiveDocDoNotDelete"/>
</p:tagLst>
</file>

<file path=ppt/tags/tag55.xml><?xml version="1.0" encoding="utf-8"?>
<p:tagLst xmlns:p="http://schemas.openxmlformats.org/presentationml/2006/main">
  <p:tag name="EE4P_INTELLIGENT_ELEMENT" val="{Name}"/>
</p:tagLst>
</file>

<file path=ppt/tags/tag56.xml><?xml version="1.0" encoding="utf-8"?>
<p:tagLst xmlns:p="http://schemas.openxmlformats.org/presentationml/2006/main">
  <p:tag name="THINKCELLSHAPEDONOTDELETE" val="thinkcellActiveDocDoNotDelete"/>
</p:tagLst>
</file>

<file path=ppt/tags/tag57.xml><?xml version="1.0" encoding="utf-8"?>
<p:tagLst xmlns:p="http://schemas.openxmlformats.org/presentationml/2006/main">
  <p:tag name="THINKCELLSHAPEDONOTDELETE" val="tomR7ZrdbSp6sj4BiaRrhMA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EE4P_INTELLIGENT_ELEMENT" val="{Name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THINKCELLSHAPEDONOTDELETE" val="thinkcellActiveDocDoNotDelete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THINKCELLSHAPEDONOTDELETE" val="tomR7ZrdbSp6sj4BiaRrhMA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THINKCELLSHAPEDONOTDELETE" val="thinkcellActiveDocDoNotDelete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TABLE_ENDDRAG_ORIGIN_RECT" val="562*145"/>
  <p:tag name="TABLE_ENDDRAG_RECT" val="231*170*562*145"/>
</p:tagLst>
</file>

<file path=ppt/theme/theme1.xml><?xml version="1.0" encoding="utf-8"?>
<a:theme xmlns:a="http://schemas.openxmlformats.org/drawingml/2006/main" name="1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pFill/>
        <a:ln w="0">
          <a:noFill/>
          <a:prstDash val="solid"/>
          <a:round/>
        </a:ln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79705">
          <a:buFont typeface="Arial" panose="020B0604020202090204" pitchFamily="34" charset="0"/>
          <a:buChar char="•"/>
          <a:defRPr sz="18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中国平安">
  <a:themeElements>
    <a:clrScheme name="自定义 2">
      <a:dk1>
        <a:srgbClr val="000000"/>
      </a:dk1>
      <a:lt1>
        <a:srgbClr val="FFFFFF"/>
      </a:lt1>
      <a:dk2>
        <a:srgbClr val="323232"/>
      </a:dk2>
      <a:lt2>
        <a:srgbClr val="E5DCD8"/>
      </a:lt2>
      <a:accent1>
        <a:srgbClr val="F25822"/>
      </a:accent1>
      <a:accent2>
        <a:srgbClr val="B19C7D"/>
      </a:accent2>
      <a:accent3>
        <a:srgbClr val="C02C04"/>
      </a:accent3>
      <a:accent4>
        <a:srgbClr val="7D5D50"/>
      </a:accent4>
      <a:accent5>
        <a:srgbClr val="B27D49"/>
      </a:accent5>
      <a:accent6>
        <a:srgbClr val="00713D"/>
      </a:accent6>
      <a:hlink>
        <a:srgbClr val="D35615"/>
      </a:hlink>
      <a:folHlink>
        <a:srgbClr val="B06A01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20000"/>
          </a:lnSpc>
          <a:defRPr kern="600" spc="16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主题5">
  <a:themeElements>
    <a:clrScheme name="平安橙">
      <a:dk1>
        <a:srgbClr val="000000"/>
      </a:dk1>
      <a:lt1>
        <a:srgbClr val="FFFFFF"/>
      </a:lt1>
      <a:dk2>
        <a:srgbClr val="F05A23"/>
      </a:dk2>
      <a:lt2>
        <a:srgbClr val="FFFFFF"/>
      </a:lt2>
      <a:accent1>
        <a:srgbClr val="F05A23"/>
      </a:accent1>
      <a:accent2>
        <a:srgbClr val="FE8637"/>
      </a:accent2>
      <a:accent3>
        <a:srgbClr val="FEB687"/>
      </a:accent3>
      <a:accent4>
        <a:srgbClr val="FECEAF"/>
      </a:accent4>
      <a:accent5>
        <a:srgbClr val="FEE6D7"/>
      </a:accent5>
      <a:accent6>
        <a:srgbClr val="ABABAB"/>
      </a:accent6>
      <a:hlink>
        <a:srgbClr val="FE8637"/>
      </a:hlink>
      <a:folHlink>
        <a:srgbClr val="7F7F7F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9525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</a:spPr>
      <a:bodyPr rot="0" spcFirstLastPara="0" vertOverflow="overflow" horzOverflow="overflow" vert="horz" wrap="square" lIns="36000" tIns="108000" rIns="36000" bIns="0" numCol="1" spcCol="0" rtlCol="0" fromWordArt="0" anchor="t" anchorCtr="0" forceAA="0" compatLnSpc="1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buClrTx/>
          <a:buSzTx/>
          <a:buFontTx/>
          <a:buNone/>
          <a:defRPr sz="1100" b="1" kern="0">
            <a:solidFill>
              <a:prstClr val="black"/>
            </a:solidFill>
            <a:latin typeface="Arial" panose="020B0604020202090204"/>
            <a:ea typeface="华文楷体" panose="02010600040101010101" pitchFamily="2" charset="-122"/>
            <a:sym typeface="Arial" panose="020B0604020202090204" pitchFamily="34" charset="0"/>
          </a:defRPr>
        </a:defPPr>
      </a:lstStyle>
    </a:spDef>
    <a:lnDef>
      <a:spPr>
        <a:ln>
          <a:solidFill>
            <a:schemeClr val="accent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90000" tIns="45720" rIns="91440" bIns="45720" rtlCol="0" anchor="ctr" anchorCtr="1">
        <a:spAutoFit/>
      </a:bodyPr>
      <a:lstStyle>
        <a:defPPr algn="l">
          <a:defRPr sz="160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ingAn 16:9">
  <a:themeElements>
    <a:clrScheme name="PingAn">
      <a:dk1>
        <a:sysClr val="windowText" lastClr="000000"/>
      </a:dk1>
      <a:lt1>
        <a:sysClr val="window" lastClr="FFFFFF"/>
      </a:lt1>
      <a:dk2>
        <a:srgbClr val="575F6D"/>
      </a:dk2>
      <a:lt2>
        <a:srgbClr val="E3E4E6"/>
      </a:lt2>
      <a:accent1>
        <a:srgbClr val="FE8637"/>
      </a:accent1>
      <a:accent2>
        <a:srgbClr val="B32C16"/>
      </a:accent2>
      <a:accent3>
        <a:srgbClr val="FFCC00"/>
      </a:accent3>
      <a:accent4>
        <a:srgbClr val="B96400"/>
      </a:accent4>
      <a:accent5>
        <a:srgbClr val="777C84"/>
      </a:accent5>
      <a:accent6>
        <a:srgbClr val="5B9BD5"/>
      </a:accent6>
      <a:hlink>
        <a:srgbClr val="7598D9"/>
      </a:hlink>
      <a:folHlink>
        <a:srgbClr val="3B435B"/>
      </a:folHlink>
    </a:clrScheme>
    <a:fontScheme name="Ping An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PingAn 16:9">
  <a:themeElements>
    <a:clrScheme name="PingAn">
      <a:dk1>
        <a:sysClr val="windowText" lastClr="000000"/>
      </a:dk1>
      <a:lt1>
        <a:sysClr val="window" lastClr="FFFFFF"/>
      </a:lt1>
      <a:dk2>
        <a:srgbClr val="575F6D"/>
      </a:dk2>
      <a:lt2>
        <a:srgbClr val="E3E4E6"/>
      </a:lt2>
      <a:accent1>
        <a:srgbClr val="FE8637"/>
      </a:accent1>
      <a:accent2>
        <a:srgbClr val="B32C16"/>
      </a:accent2>
      <a:accent3>
        <a:srgbClr val="FFCC00"/>
      </a:accent3>
      <a:accent4>
        <a:srgbClr val="B96400"/>
      </a:accent4>
      <a:accent5>
        <a:srgbClr val="777C84"/>
      </a:accent5>
      <a:accent6>
        <a:srgbClr val="5B9BD5"/>
      </a:accent6>
      <a:hlink>
        <a:srgbClr val="7598D9"/>
      </a:hlink>
      <a:folHlink>
        <a:srgbClr val="3B435B"/>
      </a:folHlink>
    </a:clrScheme>
    <a:fontScheme name="Ping An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0">
          <a:noFill/>
          <a:prstDash val="solid"/>
          <a:round/>
        </a:ln>
      </a:spPr>
      <a:bodyPr vert="horz" wrap="square" lIns="91440" tIns="45720" rIns="91440" bIns="45720" numCol="1" rtlCol="0" anchor="t" anchorCtr="0" compatLnSpc="1"/>
      <a:lstStyle>
        <a:defPPr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79705">
          <a:buFont typeface="Arial" panose="020B0604020202090204" pitchFamily="34" charset="0"/>
          <a:buChar char="•"/>
          <a:defRPr sz="18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0">
          <a:noFill/>
          <a:prstDash val="solid"/>
          <a:round/>
        </a:ln>
      </a:spPr>
      <a:bodyPr vert="horz" wrap="square" lIns="91440" tIns="45720" rIns="91440" bIns="45720" numCol="1" rtlCol="0" anchor="t" anchorCtr="0" compatLnSpc="1"/>
      <a:lstStyle>
        <a:defPPr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79705">
          <a:buFont typeface="Arial" panose="020B0604020202090204" pitchFamily="34" charset="0"/>
          <a:buChar char="•"/>
          <a:defRPr sz="18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个人工作总结</Template>
  <TotalTime>0</TotalTime>
  <Words>12902</Words>
  <Application>WPS 文字</Application>
  <PresentationFormat>宽屏</PresentationFormat>
  <Paragraphs>2741</Paragraphs>
  <Slides>54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34</vt:i4>
      </vt:variant>
      <vt:variant>
        <vt:lpstr>幻灯片标题</vt:lpstr>
      </vt:variant>
      <vt:variant>
        <vt:i4>54</vt:i4>
      </vt:variant>
    </vt:vector>
  </HeadingPairs>
  <TitlesOfParts>
    <vt:vector size="129" baseType="lpstr">
      <vt:lpstr>Arial</vt:lpstr>
      <vt:lpstr>宋体</vt:lpstr>
      <vt:lpstr>Wingdings</vt:lpstr>
      <vt:lpstr>华文楷体</vt:lpstr>
      <vt:lpstr>微软雅黑</vt:lpstr>
      <vt:lpstr>Arial</vt:lpstr>
      <vt:lpstr>等线</vt:lpstr>
      <vt:lpstr>Trebuchet MS</vt:lpstr>
      <vt:lpstr>汉仪旗黑</vt:lpstr>
      <vt:lpstr>Arial Unicode MS</vt:lpstr>
      <vt:lpstr>Impact</vt:lpstr>
      <vt:lpstr>Calibri</vt:lpstr>
      <vt:lpstr>Helvetica Neue</vt:lpstr>
      <vt:lpstr>汉仪书宋二KW</vt:lpstr>
      <vt:lpstr>楷体</vt:lpstr>
      <vt:lpstr>汉仪楷体KW</vt:lpstr>
      <vt:lpstr>等线 Light</vt:lpstr>
      <vt:lpstr>汉仪中等线KW</vt:lpstr>
      <vt:lpstr>Noto Sans S Chinese Regular</vt:lpstr>
      <vt:lpstr>Times New Roman</vt:lpstr>
      <vt:lpstr>宋体</vt:lpstr>
      <vt:lpstr>黑体</vt:lpstr>
      <vt:lpstr>微软雅黑</vt:lpstr>
      <vt:lpstr>苹方-简</vt:lpstr>
      <vt:lpstr>汉仪中黑KW</vt:lpstr>
      <vt:lpstr>Noto Sans SC</vt:lpstr>
      <vt:lpstr>Noto Sans SC</vt:lpstr>
      <vt:lpstr>Noto Sans SC</vt:lpstr>
      <vt:lpstr>Noto Sans S Chinese Regular</vt:lpstr>
      <vt:lpstr>楷体</vt:lpstr>
      <vt:lpstr>等线</vt:lpstr>
      <vt:lpstr>等线 Light</vt:lpstr>
      <vt:lpstr>黑体</vt:lpstr>
      <vt:lpstr>汉仪君黑</vt:lpstr>
      <vt:lpstr>1_主题5</vt:lpstr>
      <vt:lpstr>中国平安</vt:lpstr>
      <vt:lpstr>5_主题5</vt:lpstr>
      <vt:lpstr>PingAn 16:9</vt:lpstr>
      <vt:lpstr>1_PingAn 16:9</vt:lpstr>
      <vt:lpstr>2_主题5</vt:lpstr>
      <vt:lpstr>3_主题5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Equation.KSEE3</vt:lpstr>
      <vt:lpstr>Equation.KSEE3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PAIG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跳跃的灵魂.｡oOＯ〇</cp:lastModifiedBy>
  <cp:revision>791</cp:revision>
  <cp:lastPrinted>2024-08-27T15:52:06Z</cp:lastPrinted>
  <dcterms:created xsi:type="dcterms:W3CDTF">2024-08-27T15:52:06Z</dcterms:created>
  <dcterms:modified xsi:type="dcterms:W3CDTF">2024-08-27T15:52:06Z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5450602A51F345299916C74D70BC9264</vt:lpwstr>
  </property>
  <property fmtid="{D5CDD505-2E9C-101B-9397-08002B2CF9AE}" pid="3" name="KSOProductBuildVer">
    <vt:lpwstr>2052-6.5.2.8766</vt:lpwstr>
  </property>
</Properties>
</file>